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81" r:id="rId4"/>
    <p:sldId id="284" r:id="rId5"/>
    <p:sldId id="278" r:id="rId6"/>
    <p:sldId id="279" r:id="rId7"/>
    <p:sldId id="287" r:id="rId8"/>
    <p:sldId id="275" r:id="rId9"/>
    <p:sldId id="277" r:id="rId10"/>
    <p:sldId id="280" r:id="rId11"/>
    <p:sldId id="282" r:id="rId12"/>
    <p:sldId id="286" r:id="rId13"/>
    <p:sldId id="283" r:id="rId14"/>
    <p:sldId id="257" r:id="rId15"/>
    <p:sldId id="259" r:id="rId16"/>
    <p:sldId id="258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8" r:id="rId25"/>
    <p:sldId id="274" r:id="rId26"/>
    <p:sldId id="269" r:id="rId27"/>
    <p:sldId id="270" r:id="rId28"/>
    <p:sldId id="272" r:id="rId29"/>
    <p:sldId id="271" r:id="rId30"/>
    <p:sldId id="267" r:id="rId31"/>
    <p:sldId id="288" r:id="rId3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71C759"/>
    <a:srgbClr val="A7EDBD"/>
    <a:srgbClr val="FF0000"/>
    <a:srgbClr val="E4DBB4"/>
    <a:srgbClr val="A9A787"/>
    <a:srgbClr val="339966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6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780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172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790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984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653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123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8425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77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672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704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C4A0A-68CE-45D0-B1E2-27ACD73B125D}" type="datetimeFigureOut">
              <a:rPr lang="sk-SK" smtClean="0"/>
              <a:t>8. 5. 2019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7A91D-2310-4296-98C8-3BB41B12569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958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gif"/><Relationship Id="rId7" Type="http://schemas.openxmlformats.org/officeDocument/2006/relationships/image" Target="../media/image34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video" Target="../media/media2.gif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gif"/><Relationship Id="rId7" Type="http://schemas.openxmlformats.org/officeDocument/2006/relationships/image" Target="../media/image39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video" Target="../media/media2.gif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442913" y="1565187"/>
            <a:ext cx="10029825" cy="1416265"/>
          </a:xfrm>
        </p:spPr>
        <p:txBody>
          <a:bodyPr>
            <a:normAutofit/>
          </a:bodyPr>
          <a:lstStyle/>
          <a:p>
            <a:r>
              <a:rPr lang="sk-SK" sz="3200" dirty="0" err="1"/>
              <a:t>Planárne</a:t>
            </a:r>
            <a:r>
              <a:rPr lang="sk-SK" sz="3200" dirty="0"/>
              <a:t> jednofotónové zobrazovanie pomocou </a:t>
            </a:r>
            <a:r>
              <a:rPr lang="sk-SK" sz="3200" dirty="0" smtClean="0"/>
              <a:t/>
            </a:r>
            <a:br>
              <a:rPr lang="sk-SK" sz="3200" dirty="0" smtClean="0"/>
            </a:br>
            <a:r>
              <a:rPr lang="sk-SK" sz="3200" dirty="0" smtClean="0"/>
              <a:t>zariadenia </a:t>
            </a:r>
            <a:r>
              <a:rPr lang="sk-SK" sz="3200" dirty="0" err="1"/>
              <a:t>GRATEr</a:t>
            </a:r>
            <a:r>
              <a:rPr lang="sk-SK" sz="3200" dirty="0"/>
              <a:t> - výhody, nevýhody, limity, </a:t>
            </a:r>
            <a:r>
              <a:rPr lang="sk-SK" sz="3200" dirty="0" smtClean="0"/>
              <a:t/>
            </a:r>
            <a:br>
              <a:rPr lang="sk-SK" sz="3200" dirty="0" smtClean="0"/>
            </a:br>
            <a:r>
              <a:rPr lang="sk-SK" sz="3200" dirty="0" smtClean="0"/>
              <a:t>prvé </a:t>
            </a:r>
            <a:r>
              <a:rPr lang="sk-SK" sz="3200" dirty="0"/>
              <a:t>fantómové a klinické obrazy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5087" y="3577323"/>
            <a:ext cx="7613823" cy="2774049"/>
          </a:xfrm>
        </p:spPr>
        <p:txBody>
          <a:bodyPr>
            <a:normAutofit fontScale="77500" lnSpcReduction="20000"/>
          </a:bodyPr>
          <a:lstStyle/>
          <a:p>
            <a:r>
              <a:rPr lang="sk-SK" sz="2800" dirty="0"/>
              <a:t>H. </a:t>
            </a:r>
            <a:r>
              <a:rPr lang="sk-SK" sz="2800" dirty="0" err="1"/>
              <a:t>Poláček</a:t>
            </a:r>
            <a:r>
              <a:rPr lang="sk-SK" sz="2800" dirty="0"/>
              <a:t>, T. </a:t>
            </a:r>
            <a:r>
              <a:rPr lang="sk-SK" sz="2800" dirty="0" err="1"/>
              <a:t>Makúchová</a:t>
            </a:r>
            <a:r>
              <a:rPr lang="sk-SK" sz="2800" dirty="0"/>
              <a:t>, M. Hruška, M. </a:t>
            </a:r>
            <a:r>
              <a:rPr lang="sk-SK" sz="2800" dirty="0" err="1"/>
              <a:t>Paludová</a:t>
            </a:r>
            <a:r>
              <a:rPr lang="sk-SK" sz="2800" dirty="0"/>
              <a:t>, D. Evin</a:t>
            </a:r>
          </a:p>
          <a:p>
            <a:endParaRPr lang="sk-SK" sz="2800" dirty="0"/>
          </a:p>
          <a:p>
            <a:r>
              <a:rPr lang="sk-SK" sz="2800" dirty="0" smtClean="0"/>
              <a:t>Klinika nukleárnej medicíny UN Martin</a:t>
            </a:r>
          </a:p>
          <a:p>
            <a:r>
              <a:rPr lang="sk-SK" sz="2800" dirty="0" smtClean="0"/>
              <a:t>KTEBI, fakulta elektrotechniky a informačných technológii Žilina</a:t>
            </a:r>
          </a:p>
          <a:p>
            <a:endParaRPr lang="sk-SK" sz="2800" dirty="0" smtClean="0"/>
          </a:p>
          <a:p>
            <a:r>
              <a:rPr lang="sk-SK" sz="2800" dirty="0" err="1" smtClean="0"/>
              <a:t>Konference</a:t>
            </a:r>
            <a:r>
              <a:rPr lang="sk-SK" sz="2800" dirty="0" smtClean="0"/>
              <a:t> </a:t>
            </a:r>
            <a:r>
              <a:rPr lang="sk-SK" sz="2800" dirty="0" err="1"/>
              <a:t>radiologické</a:t>
            </a:r>
            <a:r>
              <a:rPr lang="sk-SK" sz="2800" dirty="0"/>
              <a:t> fyziky </a:t>
            </a:r>
          </a:p>
          <a:p>
            <a:r>
              <a:rPr lang="sk-SK" sz="2800" dirty="0" err="1"/>
              <a:t>Harrachov</a:t>
            </a:r>
            <a:r>
              <a:rPr lang="sk-SK" sz="2800" dirty="0"/>
              <a:t> 16.-18. 4. 2019 </a:t>
            </a:r>
          </a:p>
        </p:txBody>
      </p:sp>
    </p:spTree>
    <p:extLst>
      <p:ext uri="{BB962C8B-B14F-4D97-AF65-F5344CB8AC3E}">
        <p14:creationId xmlns:p14="http://schemas.microsoft.com/office/powerpoint/2010/main" val="4604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644089" y="406950"/>
            <a:ext cx="3712690" cy="837598"/>
          </a:xfrm>
        </p:spPr>
        <p:txBody>
          <a:bodyPr/>
          <a:lstStyle/>
          <a:p>
            <a:r>
              <a:rPr lang="sk-SK" dirty="0" smtClean="0"/>
              <a:t>Klinické výstupy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" y="1558141"/>
            <a:ext cx="4637903" cy="515289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434" y="1558141"/>
            <a:ext cx="4643566" cy="515919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108" y="150124"/>
            <a:ext cx="1460542" cy="1351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12" y="139648"/>
            <a:ext cx="1338248" cy="1361726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231488" y="6244586"/>
            <a:ext cx="4037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 smtClean="0"/>
              <a:t>79-ročný muž s </a:t>
            </a:r>
            <a:r>
              <a:rPr lang="sk-SK" sz="1400" dirty="0" err="1" smtClean="0"/>
              <a:t>hypotyreózou</a:t>
            </a:r>
            <a:r>
              <a:rPr lang="sk-SK" sz="1400" dirty="0" smtClean="0"/>
              <a:t> po </a:t>
            </a:r>
            <a:r>
              <a:rPr lang="sk-SK" sz="1400" dirty="0" err="1" smtClean="0"/>
              <a:t>hemityreoidektómii</a:t>
            </a:r>
            <a:endParaRPr lang="sk-SK" sz="1400" dirty="0" smtClean="0"/>
          </a:p>
          <a:p>
            <a:pPr algn="ctr"/>
            <a:r>
              <a:rPr lang="sk-SK" sz="1400" dirty="0"/>
              <a:t>a</a:t>
            </a:r>
            <a:r>
              <a:rPr lang="sk-SK" sz="1400" dirty="0" smtClean="0"/>
              <a:t> progresiou USG </a:t>
            </a:r>
            <a:r>
              <a:rPr lang="sk-SK" sz="1400" dirty="0" err="1" smtClean="0"/>
              <a:t>nodulárnych</a:t>
            </a:r>
            <a:r>
              <a:rPr lang="sk-SK" sz="1400" dirty="0" smtClean="0"/>
              <a:t> lézií </a:t>
            </a:r>
            <a:endParaRPr lang="sk-SK" sz="1400" dirty="0"/>
          </a:p>
        </p:txBody>
      </p:sp>
      <p:sp>
        <p:nvSpPr>
          <p:cNvPr id="11" name="BlokTextu 10"/>
          <p:cNvSpPr txBox="1"/>
          <p:nvPr/>
        </p:nvSpPr>
        <p:spPr>
          <a:xfrm>
            <a:off x="4652780" y="6244586"/>
            <a:ext cx="4370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 smtClean="0"/>
              <a:t>60-ročný muž s </a:t>
            </a:r>
            <a:r>
              <a:rPr lang="sk-SK" sz="1400" dirty="0" err="1" smtClean="0"/>
              <a:t>hypotyreózou</a:t>
            </a:r>
            <a:r>
              <a:rPr lang="sk-SK" sz="1400" dirty="0" smtClean="0"/>
              <a:t> po ERT krku kvôli </a:t>
            </a:r>
            <a:r>
              <a:rPr lang="sk-SK" sz="1400" dirty="0" err="1" smtClean="0"/>
              <a:t>ca</a:t>
            </a:r>
            <a:r>
              <a:rPr lang="sk-SK" sz="1400" dirty="0" smtClean="0"/>
              <a:t> tonzily </a:t>
            </a:r>
          </a:p>
          <a:p>
            <a:pPr algn="ctr"/>
            <a:r>
              <a:rPr lang="sk-SK" sz="1400" dirty="0" smtClean="0"/>
              <a:t>vľavo, </a:t>
            </a:r>
            <a:r>
              <a:rPr lang="sk-SK" sz="1400" dirty="0" err="1" smtClean="0"/>
              <a:t>nodózna</a:t>
            </a:r>
            <a:r>
              <a:rPr lang="sk-SK" sz="1400" dirty="0" smtClean="0"/>
              <a:t> prestavba reziduálneho tkaniva </a:t>
            </a:r>
            <a:r>
              <a:rPr lang="sk-SK" sz="1400" dirty="0" err="1" smtClean="0"/>
              <a:t>šž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32239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98" y="124834"/>
            <a:ext cx="1374092" cy="1407404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644089" y="406950"/>
            <a:ext cx="3712690" cy="837598"/>
          </a:xfrm>
        </p:spPr>
        <p:txBody>
          <a:bodyPr/>
          <a:lstStyle/>
          <a:p>
            <a:r>
              <a:rPr lang="sk-SK" dirty="0" smtClean="0"/>
              <a:t>Klinické výstupy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2924"/>
            <a:ext cx="4588476" cy="509798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701333" y="6285776"/>
            <a:ext cx="3097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 smtClean="0"/>
              <a:t>34-ročná žena s </a:t>
            </a:r>
            <a:r>
              <a:rPr lang="sk-SK" sz="1400" dirty="0" err="1" smtClean="0"/>
              <a:t>nodozitou</a:t>
            </a:r>
            <a:r>
              <a:rPr lang="sk-SK" sz="1400" dirty="0" smtClean="0"/>
              <a:t> ľavého laloka</a:t>
            </a:r>
          </a:p>
          <a:p>
            <a:pPr algn="ctr"/>
            <a:r>
              <a:rPr lang="sk-SK" sz="1400" dirty="0" smtClean="0"/>
              <a:t>a opakovane nereprezentatívnymi PAB</a:t>
            </a:r>
            <a:endParaRPr lang="sk-SK" sz="14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114" y="1652924"/>
            <a:ext cx="4588475" cy="5097982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4725390" y="6285776"/>
            <a:ext cx="4064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 smtClean="0"/>
              <a:t>46-ročná žena s cysticky zmeneným </a:t>
            </a:r>
            <a:r>
              <a:rPr lang="sk-SK" sz="1400" dirty="0" err="1" smtClean="0"/>
              <a:t>susp</a:t>
            </a:r>
            <a:r>
              <a:rPr lang="sk-SK" sz="1400" dirty="0" smtClean="0"/>
              <a:t>. </a:t>
            </a:r>
            <a:r>
              <a:rPr lang="sk-SK" sz="1400" dirty="0" err="1" smtClean="0"/>
              <a:t>adenómom</a:t>
            </a:r>
            <a:endParaRPr lang="sk-SK" sz="1400" dirty="0" smtClean="0"/>
          </a:p>
          <a:p>
            <a:pPr algn="ctr"/>
            <a:r>
              <a:rPr lang="sk-SK" sz="1400" dirty="0" smtClean="0"/>
              <a:t>v hornom póle pravého laloka podľa USG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253" y="124834"/>
            <a:ext cx="1359087" cy="140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" y="2847081"/>
            <a:ext cx="9143436" cy="4010920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0" y="2847081"/>
            <a:ext cx="9144000" cy="4010920"/>
          </a:xfrm>
          <a:prstGeom prst="rect">
            <a:avLst/>
          </a:prstGeom>
          <a:solidFill>
            <a:srgbClr val="FFFFF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702598" y="373998"/>
            <a:ext cx="3534032" cy="837598"/>
          </a:xfrm>
        </p:spPr>
        <p:txBody>
          <a:bodyPr>
            <a:normAutofit/>
          </a:bodyPr>
          <a:lstStyle/>
          <a:p>
            <a:r>
              <a:rPr lang="sk-SK" dirty="0" err="1" smtClean="0"/>
              <a:t>GRATEr</a:t>
            </a:r>
            <a:r>
              <a:rPr lang="sk-SK" dirty="0"/>
              <a:t> </a:t>
            </a:r>
            <a:r>
              <a:rPr lang="sk-SK" dirty="0" smtClean="0"/>
              <a:t>– vývoj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558064" y="1556952"/>
            <a:ext cx="7664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zmenšenie dosky takmer na veľkosť FOV (iba o 1 dieru naviac v x- aj y-ovej osi)</a:t>
            </a:r>
          </a:p>
          <a:p>
            <a:r>
              <a:rPr lang="sk-SK" b="1" dirty="0" smtClean="0"/>
              <a:t>a pohybovanie 2 motormi</a:t>
            </a:r>
            <a:endParaRPr lang="sk-SK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558063" y="2441546"/>
            <a:ext cx="8279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využitie </a:t>
            </a:r>
            <a:r>
              <a:rPr lang="sk-SK" b="1" dirty="0" err="1" smtClean="0"/>
              <a:t>wolfrámových</a:t>
            </a:r>
            <a:r>
              <a:rPr lang="sk-SK" b="1" dirty="0" smtClean="0"/>
              <a:t> elektród na modeláciu štvorcových dier ľubovoľného rozmeru</a:t>
            </a:r>
          </a:p>
          <a:p>
            <a:r>
              <a:rPr lang="sk-SK" b="1" dirty="0" smtClean="0"/>
              <a:t>a minimalizáciu vnútornej (rozptylovej) plochy každej diery</a:t>
            </a:r>
            <a:endParaRPr lang="sk-SK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558062" y="3326140"/>
            <a:ext cx="7994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rekonštrukcia finálneho obrazu so zapojením sumárneho aditívneho </a:t>
            </a:r>
            <a:r>
              <a:rPr lang="sk-SK" b="1" dirty="0" err="1" smtClean="0"/>
              <a:t>scintigramu</a:t>
            </a:r>
            <a:endParaRPr lang="sk-SK" b="1" dirty="0"/>
          </a:p>
          <a:p>
            <a:r>
              <a:rPr lang="sk-SK" b="1" dirty="0" smtClean="0"/>
              <a:t>a </a:t>
            </a:r>
            <a:r>
              <a:rPr lang="sk-SK" b="1" dirty="0" err="1" smtClean="0"/>
              <a:t>apriori</a:t>
            </a:r>
            <a:r>
              <a:rPr lang="sk-SK" b="1" dirty="0" smtClean="0"/>
              <a:t> informácií o PSF na presnejšiu kvantifikáciu a odstránenie elektronického</a:t>
            </a:r>
          </a:p>
          <a:p>
            <a:r>
              <a:rPr lang="sk-SK" b="1" dirty="0" smtClean="0"/>
              <a:t>šumu kamery</a:t>
            </a:r>
            <a:endParaRPr lang="sk-SK" b="1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735" y="109155"/>
            <a:ext cx="1807728" cy="14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2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50790" y="445142"/>
            <a:ext cx="7949514" cy="837598"/>
          </a:xfrm>
        </p:spPr>
        <p:txBody>
          <a:bodyPr>
            <a:normAutofit fontScale="90000"/>
          </a:bodyPr>
          <a:lstStyle/>
          <a:p>
            <a:r>
              <a:rPr lang="sk-SK" dirty="0" err="1" smtClean="0"/>
              <a:t>GRATEr</a:t>
            </a:r>
            <a:r>
              <a:rPr lang="sk-SK" dirty="0"/>
              <a:t> </a:t>
            </a:r>
            <a:r>
              <a:rPr lang="sk-SK" dirty="0" smtClean="0"/>
              <a:t>– budúcnosť </a:t>
            </a:r>
            <a:r>
              <a:rPr lang="sk-SK" dirty="0"/>
              <a:t>(aj </a:t>
            </a:r>
            <a:r>
              <a:rPr lang="sk-SK" dirty="0" err="1"/>
              <a:t>paraklinická</a:t>
            </a:r>
            <a:r>
              <a:rPr lang="sk-SK" dirty="0"/>
              <a:t>) 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346244" y="1652072"/>
            <a:ext cx="3409950" cy="3198257"/>
            <a:chOff x="346244" y="1652072"/>
            <a:chExt cx="3409950" cy="3198257"/>
          </a:xfrm>
        </p:grpSpPr>
        <p:pic>
          <p:nvPicPr>
            <p:cNvPr id="6" name="Obrázo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244" y="1652072"/>
              <a:ext cx="3409950" cy="2828925"/>
            </a:xfrm>
            <a:prstGeom prst="rect">
              <a:avLst/>
            </a:prstGeom>
          </p:spPr>
        </p:pic>
        <p:sp>
          <p:nvSpPr>
            <p:cNvPr id="7" name="BlokTextu 6"/>
            <p:cNvSpPr txBox="1"/>
            <p:nvPr/>
          </p:nvSpPr>
          <p:spPr>
            <a:xfrm>
              <a:off x="1175819" y="4480997"/>
              <a:ext cx="1750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 smtClean="0"/>
                <a:t>Wasserthal</a:t>
              </a:r>
              <a:r>
                <a:rPr lang="sk-SK" dirty="0" smtClean="0"/>
                <a:t> 1983</a:t>
              </a:r>
              <a:endParaRPr lang="sk-SK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176582" y="1652072"/>
            <a:ext cx="4695825" cy="2055349"/>
            <a:chOff x="4176582" y="1652072"/>
            <a:chExt cx="4695825" cy="2055349"/>
          </a:xfrm>
        </p:grpSpPr>
        <p:sp>
          <p:nvSpPr>
            <p:cNvPr id="10" name="BlokTextu 9"/>
            <p:cNvSpPr txBox="1"/>
            <p:nvPr/>
          </p:nvSpPr>
          <p:spPr>
            <a:xfrm>
              <a:off x="6000151" y="3338089"/>
              <a:ext cx="104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err="1" smtClean="0"/>
                <a:t>Seo</a:t>
              </a:r>
              <a:r>
                <a:rPr lang="sk-SK" dirty="0" smtClean="0"/>
                <a:t> 1994</a:t>
              </a:r>
              <a:endParaRPr lang="sk-SK" dirty="0"/>
            </a:p>
          </p:txBody>
        </p:sp>
        <p:pic>
          <p:nvPicPr>
            <p:cNvPr id="9" name="Obrázo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6582" y="1652072"/>
              <a:ext cx="4695825" cy="1647825"/>
            </a:xfrm>
            <a:prstGeom prst="rect">
              <a:avLst/>
            </a:prstGeom>
          </p:spPr>
        </p:pic>
      </p:grpSp>
      <p:sp>
        <p:nvSpPr>
          <p:cNvPr id="14" name="BlokTextu 13"/>
          <p:cNvSpPr txBox="1"/>
          <p:nvPr/>
        </p:nvSpPr>
        <p:spPr>
          <a:xfrm>
            <a:off x="284136" y="5115697"/>
            <a:ext cx="35341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in </a:t>
            </a:r>
            <a:r>
              <a:rPr lang="sk-SK" dirty="0" err="1" smtClean="0"/>
              <a:t>vivo</a:t>
            </a:r>
            <a:r>
              <a:rPr lang="sk-SK" dirty="0" smtClean="0"/>
              <a:t> zobrazovanie</a:t>
            </a:r>
          </a:p>
          <a:p>
            <a:pPr algn="ctr"/>
            <a:r>
              <a:rPr lang="sk-SK" dirty="0" smtClean="0"/>
              <a:t>metabolizmu </a:t>
            </a:r>
            <a:r>
              <a:rPr lang="sk-SK" sz="2400" dirty="0" smtClean="0"/>
              <a:t>hmyzu</a:t>
            </a:r>
          </a:p>
          <a:p>
            <a:pPr algn="ctr"/>
            <a:r>
              <a:rPr lang="sk-SK" sz="2400" dirty="0" smtClean="0"/>
              <a:t>a iných malých organizmov</a:t>
            </a:r>
            <a:endParaRPr lang="sk-SK" sz="2400" dirty="0"/>
          </a:p>
        </p:txBody>
      </p:sp>
      <p:sp>
        <p:nvSpPr>
          <p:cNvPr id="15" name="BlokTextu 14"/>
          <p:cNvSpPr txBox="1"/>
          <p:nvPr/>
        </p:nvSpPr>
        <p:spPr>
          <a:xfrm>
            <a:off x="4902254" y="3861096"/>
            <a:ext cx="3244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dirty="0" smtClean="0"/>
              <a:t>digitálna </a:t>
            </a:r>
            <a:r>
              <a:rPr lang="sk-SK" sz="2400" dirty="0" err="1" smtClean="0"/>
              <a:t>autorádiografia</a:t>
            </a:r>
            <a:endParaRPr lang="sk-SK" sz="2400" dirty="0"/>
          </a:p>
        </p:txBody>
      </p:sp>
      <p:sp>
        <p:nvSpPr>
          <p:cNvPr id="16" name="BlokTextu 15"/>
          <p:cNvSpPr txBox="1"/>
          <p:nvPr/>
        </p:nvSpPr>
        <p:spPr>
          <a:xfrm>
            <a:off x="5205157" y="5254196"/>
            <a:ext cx="2638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400" dirty="0" smtClean="0"/>
              <a:t>Aditívny SPECT </a:t>
            </a:r>
          </a:p>
          <a:p>
            <a:pPr algn="ctr"/>
            <a:r>
              <a:rPr lang="sk-SK" sz="2400" dirty="0" smtClean="0"/>
              <a:t>s limitovaným FOV?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99350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-442913" y="1112838"/>
            <a:ext cx="1002982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3200" dirty="0"/>
              <a:t>Riešenie </a:t>
            </a:r>
            <a:r>
              <a:rPr lang="sk-SK" sz="3200" i="1" dirty="0"/>
              <a:t>forward</a:t>
            </a:r>
            <a:r>
              <a:rPr lang="sk-SK" sz="3200" dirty="0"/>
              <a:t> problému na overenie spoľahlivosti </a:t>
            </a:r>
            <a:endParaRPr lang="sk-SK" sz="3200" dirty="0" smtClean="0"/>
          </a:p>
          <a:p>
            <a:pPr algn="ctr"/>
            <a:r>
              <a:rPr lang="sk-SK" sz="3200" dirty="0" smtClean="0"/>
              <a:t>MR </a:t>
            </a:r>
            <a:r>
              <a:rPr lang="sk-SK" sz="3200" dirty="0"/>
              <a:t>modifikovaných SPECT-CT záznamov s jódom </a:t>
            </a:r>
            <a:r>
              <a:rPr lang="sk-SK" sz="3200" baseline="30000" dirty="0"/>
              <a:t>123</a:t>
            </a:r>
            <a:r>
              <a:rPr lang="sk-SK" sz="3200" dirty="0"/>
              <a:t>I pomocou Monte Carlo simulátora</a:t>
            </a: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2200" dirty="0" smtClean="0"/>
              <a:t>H. </a:t>
            </a:r>
            <a:r>
              <a:rPr lang="sk-SK" sz="2200" dirty="0" err="1" smtClean="0"/>
              <a:t>Poláček</a:t>
            </a:r>
            <a:r>
              <a:rPr lang="sk-SK" sz="2200" dirty="0" smtClean="0"/>
              <a:t>, J. Trnka, T. </a:t>
            </a:r>
            <a:r>
              <a:rPr lang="sk-SK" sz="2200" dirty="0" err="1" smtClean="0"/>
              <a:t>Makúchová</a:t>
            </a:r>
            <a:endParaRPr lang="sk-SK" sz="2200" dirty="0" smtClean="0"/>
          </a:p>
          <a:p>
            <a:pPr marL="0" indent="0" algn="ctr">
              <a:buNone/>
            </a:pPr>
            <a:endParaRPr lang="sk-SK" sz="2200" dirty="0" smtClean="0"/>
          </a:p>
          <a:p>
            <a:pPr marL="0" indent="0" algn="ctr">
              <a:buNone/>
            </a:pPr>
            <a:r>
              <a:rPr lang="sk-SK" sz="2200" dirty="0" err="1" smtClean="0"/>
              <a:t>Konference</a:t>
            </a:r>
            <a:r>
              <a:rPr lang="sk-SK" sz="2200" dirty="0" smtClean="0"/>
              <a:t> </a:t>
            </a:r>
            <a:r>
              <a:rPr lang="sk-SK" sz="2200" dirty="0" err="1" smtClean="0"/>
              <a:t>radiologické</a:t>
            </a:r>
            <a:r>
              <a:rPr lang="sk-SK" sz="2200" dirty="0" smtClean="0"/>
              <a:t> fyziky </a:t>
            </a:r>
          </a:p>
          <a:p>
            <a:pPr marL="0" indent="0" algn="ctr">
              <a:buNone/>
            </a:pPr>
            <a:r>
              <a:rPr lang="sk-SK" sz="2200" dirty="0" err="1" smtClean="0"/>
              <a:t>Harrachov</a:t>
            </a:r>
            <a:r>
              <a:rPr lang="sk-SK" sz="2200" dirty="0" smtClean="0"/>
              <a:t> 16.-18. 4. 2019 </a:t>
            </a:r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385223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8006538" cy="4550886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439249" y="6345705"/>
            <a:ext cx="138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Becker</a:t>
            </a:r>
            <a:r>
              <a:rPr lang="sk-SK" dirty="0" smtClean="0"/>
              <a:t> 2014</a:t>
            </a:r>
            <a:endParaRPr lang="sk-SK" dirty="0"/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sk-SK" dirty="0" smtClean="0"/>
              <a:t>„</a:t>
            </a:r>
            <a:r>
              <a:rPr lang="sk-SK" i="1" dirty="0" smtClean="0"/>
              <a:t>forward</a:t>
            </a:r>
            <a:r>
              <a:rPr lang="sk-SK" dirty="0" smtClean="0"/>
              <a:t>“ </a:t>
            </a:r>
            <a:r>
              <a:rPr lang="sk-SK" i="1" dirty="0" err="1" smtClean="0"/>
              <a:t>vs</a:t>
            </a:r>
            <a:r>
              <a:rPr lang="sk-SK" dirty="0" smtClean="0"/>
              <a:t> „</a:t>
            </a:r>
            <a:r>
              <a:rPr lang="sk-SK" i="1" dirty="0" err="1" smtClean="0"/>
              <a:t>inverse</a:t>
            </a:r>
            <a:r>
              <a:rPr lang="sk-SK" dirty="0" smtClean="0"/>
              <a:t>“ problém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62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„</a:t>
            </a:r>
            <a:r>
              <a:rPr lang="sk-SK" i="1" dirty="0" smtClean="0"/>
              <a:t>forward</a:t>
            </a:r>
            <a:r>
              <a:rPr lang="sk-SK" dirty="0" smtClean="0"/>
              <a:t>“ problém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93951"/>
            <a:ext cx="7162800" cy="35433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6614984" y="6345705"/>
            <a:ext cx="221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Majkowski</a:t>
            </a:r>
            <a:r>
              <a:rPr lang="sk-SK" dirty="0" smtClean="0"/>
              <a:t> </a:t>
            </a:r>
            <a:r>
              <a:rPr lang="sk-SK" i="1" dirty="0" smtClean="0"/>
              <a:t>et al.</a:t>
            </a:r>
            <a:r>
              <a:rPr lang="sk-SK" dirty="0" smtClean="0"/>
              <a:t> 2016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078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29899" y="5851738"/>
            <a:ext cx="8084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 smtClean="0">
                <a:solidFill>
                  <a:srgbClr val="C00000"/>
                </a:solidFill>
              </a:rPr>
              <a:t>Kvantifikace</a:t>
            </a:r>
            <a:r>
              <a:rPr lang="sk-SK" b="1" dirty="0" smtClean="0">
                <a:solidFill>
                  <a:srgbClr val="C00000"/>
                </a:solidFill>
              </a:rPr>
              <a:t> </a:t>
            </a:r>
            <a:r>
              <a:rPr lang="sk-SK" b="1" dirty="0" err="1" smtClean="0">
                <a:solidFill>
                  <a:srgbClr val="C00000"/>
                </a:solidFill>
              </a:rPr>
              <a:t>scintigrafického</a:t>
            </a:r>
            <a:r>
              <a:rPr lang="sk-SK" b="1" dirty="0" smtClean="0">
                <a:solidFill>
                  <a:srgbClr val="C00000"/>
                </a:solidFill>
              </a:rPr>
              <a:t> zobrazení </a:t>
            </a:r>
            <a:r>
              <a:rPr lang="sk-SK" b="1" dirty="0" err="1" smtClean="0">
                <a:solidFill>
                  <a:srgbClr val="C00000"/>
                </a:solidFill>
              </a:rPr>
              <a:t>dopaminových</a:t>
            </a:r>
            <a:r>
              <a:rPr lang="sk-SK" b="1" dirty="0" smtClean="0">
                <a:solidFill>
                  <a:srgbClr val="C00000"/>
                </a:solidFill>
              </a:rPr>
              <a:t> </a:t>
            </a:r>
            <a:r>
              <a:rPr lang="sk-SK" b="1" dirty="0" err="1" smtClean="0">
                <a:solidFill>
                  <a:srgbClr val="C00000"/>
                </a:solidFill>
              </a:rPr>
              <a:t>transportérů</a:t>
            </a:r>
            <a:r>
              <a:rPr lang="sk-SK" b="1" dirty="0" smtClean="0">
                <a:solidFill>
                  <a:srgbClr val="C00000"/>
                </a:solidFill>
              </a:rPr>
              <a:t> s využitím MRI </a:t>
            </a:r>
          </a:p>
          <a:p>
            <a:pPr algn="ctr"/>
            <a:r>
              <a:rPr lang="sk-SK" dirty="0" err="1" smtClean="0">
                <a:solidFill>
                  <a:srgbClr val="C00000"/>
                </a:solidFill>
              </a:rPr>
              <a:t>Jiří</a:t>
            </a:r>
            <a:r>
              <a:rPr lang="sk-SK" dirty="0" smtClean="0">
                <a:solidFill>
                  <a:srgbClr val="C00000"/>
                </a:solidFill>
              </a:rPr>
              <a:t> Trnka  Nitrianske dni nukleárnej medicíny 30. 11. 2018</a:t>
            </a:r>
            <a:endParaRPr lang="sk-SK" dirty="0">
              <a:solidFill>
                <a:srgbClr val="C00000"/>
              </a:solidFill>
            </a:endParaRP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sk-SK" dirty="0" smtClean="0">
                <a:solidFill>
                  <a:srgbClr val="339966"/>
                </a:solidFill>
              </a:rPr>
              <a:t>„</a:t>
            </a:r>
            <a:r>
              <a:rPr lang="sk-SK" i="1" dirty="0" smtClean="0">
                <a:solidFill>
                  <a:srgbClr val="339966"/>
                </a:solidFill>
              </a:rPr>
              <a:t>forward</a:t>
            </a:r>
            <a:r>
              <a:rPr lang="sk-SK" dirty="0" smtClean="0">
                <a:solidFill>
                  <a:srgbClr val="339966"/>
                </a:solidFill>
              </a:rPr>
              <a:t>“ problém</a:t>
            </a:r>
            <a:endParaRPr lang="sk-SK" dirty="0">
              <a:solidFill>
                <a:srgbClr val="339966"/>
              </a:solidFill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4010914"/>
              </p:ext>
            </p:extLst>
          </p:nvPr>
        </p:nvGraphicFramePr>
        <p:xfrm>
          <a:off x="1328056" y="1457487"/>
          <a:ext cx="6696269" cy="4145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CorelDRAW" r:id="rId3" imgW="20489583" imgH="12685950" progId="CorelDRAW.Graphic.11">
                  <p:embed/>
                </p:oleObj>
              </mc:Choice>
              <mc:Fallback>
                <p:oleObj name="CorelDRAW" r:id="rId3" imgW="20489583" imgH="12685950" progId="CorelDRAW.Graphic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8056" y="1457487"/>
                        <a:ext cx="6696269" cy="4145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lokTextu 13"/>
          <p:cNvSpPr txBox="1"/>
          <p:nvPr/>
        </p:nvSpPr>
        <p:spPr>
          <a:xfrm>
            <a:off x="317427" y="3530017"/>
            <a:ext cx="2772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b="1" i="1" dirty="0" smtClean="0">
                <a:solidFill>
                  <a:srgbClr val="FF0000"/>
                </a:solidFill>
              </a:rPr>
              <a:t>„</a:t>
            </a:r>
            <a:r>
              <a:rPr lang="sk-SK" b="1" i="1" dirty="0" err="1" smtClean="0">
                <a:solidFill>
                  <a:srgbClr val="FF0000"/>
                </a:solidFill>
              </a:rPr>
              <a:t>realistic</a:t>
            </a:r>
            <a:r>
              <a:rPr lang="sk-SK" b="1" i="1" dirty="0" smtClean="0">
                <a:solidFill>
                  <a:srgbClr val="FF0000"/>
                </a:solidFill>
              </a:rPr>
              <a:t> </a:t>
            </a:r>
            <a:r>
              <a:rPr lang="sk-SK" b="1" i="1" dirty="0" err="1" smtClean="0">
                <a:solidFill>
                  <a:srgbClr val="FF0000"/>
                </a:solidFill>
              </a:rPr>
              <a:t>mapping</a:t>
            </a:r>
            <a:r>
              <a:rPr lang="sk-SK" b="1" i="1" dirty="0" smtClean="0">
                <a:solidFill>
                  <a:srgbClr val="FF0000"/>
                </a:solidFill>
              </a:rPr>
              <a:t>/</a:t>
            </a:r>
          </a:p>
          <a:p>
            <a:pPr algn="r"/>
            <a:r>
              <a:rPr lang="sk-SK" b="1" i="1" dirty="0" err="1" smtClean="0">
                <a:solidFill>
                  <a:srgbClr val="FF0000"/>
                </a:solidFill>
              </a:rPr>
              <a:t>source</a:t>
            </a:r>
            <a:r>
              <a:rPr lang="sk-SK" b="1" i="1" dirty="0" smtClean="0">
                <a:solidFill>
                  <a:srgbClr val="FF0000"/>
                </a:solidFill>
              </a:rPr>
              <a:t> </a:t>
            </a:r>
            <a:r>
              <a:rPr lang="sk-SK" b="1" i="1" dirty="0" err="1" smtClean="0">
                <a:solidFill>
                  <a:srgbClr val="FF0000"/>
                </a:solidFill>
              </a:rPr>
              <a:t>imaging</a:t>
            </a:r>
            <a:r>
              <a:rPr lang="sk-SK" b="1" i="1" dirty="0" smtClean="0">
                <a:solidFill>
                  <a:srgbClr val="FF0000"/>
                </a:solidFill>
              </a:rPr>
              <a:t>“</a:t>
            </a:r>
          </a:p>
          <a:p>
            <a:pPr algn="r"/>
            <a:endParaRPr lang="sk-SK" b="1" dirty="0">
              <a:solidFill>
                <a:srgbClr val="FF0000"/>
              </a:solidFill>
            </a:endParaRPr>
          </a:p>
          <a:p>
            <a:pPr algn="r"/>
            <a:r>
              <a:rPr lang="sk-SK" dirty="0" smtClean="0">
                <a:solidFill>
                  <a:srgbClr val="FF0000"/>
                </a:solidFill>
              </a:rPr>
              <a:t>(využitie MRI </a:t>
            </a:r>
            <a:r>
              <a:rPr lang="sk-SK" sz="1400" dirty="0" smtClean="0">
                <a:solidFill>
                  <a:srgbClr val="FF0000"/>
                </a:solidFill>
              </a:rPr>
              <a:t>a samozrejme CT</a:t>
            </a:r>
            <a:r>
              <a:rPr lang="sk-SK" dirty="0" smtClean="0">
                <a:solidFill>
                  <a:srgbClr val="FF0000"/>
                </a:solidFill>
              </a:rPr>
              <a:t>)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5643730" y="1482788"/>
            <a:ext cx="313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k-SK" b="1" i="1" dirty="0" err="1" smtClean="0">
                <a:solidFill>
                  <a:srgbClr val="339966"/>
                </a:solidFill>
              </a:rPr>
              <a:t>validation</a:t>
            </a:r>
            <a:r>
              <a:rPr lang="sk-SK" b="1" dirty="0" smtClean="0">
                <a:solidFill>
                  <a:srgbClr val="339966"/>
                </a:solidFill>
              </a:rPr>
              <a:t>?  </a:t>
            </a:r>
            <a:r>
              <a:rPr lang="sk-SK" dirty="0" smtClean="0">
                <a:solidFill>
                  <a:srgbClr val="339966"/>
                </a:solidFill>
              </a:rPr>
              <a:t>(skúška správnosti/</a:t>
            </a:r>
          </a:p>
          <a:p>
            <a:pPr algn="r"/>
            <a:r>
              <a:rPr lang="sk-SK" dirty="0" smtClean="0">
                <a:solidFill>
                  <a:srgbClr val="339966"/>
                </a:solidFill>
              </a:rPr>
              <a:t>overenie spoľahlivosti modelu)</a:t>
            </a:r>
            <a:endParaRPr lang="sk-SK" dirty="0">
              <a:solidFill>
                <a:srgbClr val="33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ĺžnik 12"/>
          <p:cNvSpPr/>
          <p:nvPr/>
        </p:nvSpPr>
        <p:spPr>
          <a:xfrm>
            <a:off x="7753738" y="-15753"/>
            <a:ext cx="1390261" cy="14993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/>
          <p:cNvSpPr/>
          <p:nvPr/>
        </p:nvSpPr>
        <p:spPr>
          <a:xfrm>
            <a:off x="-1" y="4105469"/>
            <a:ext cx="9144001" cy="22393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DaTsc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1" y="-1558"/>
            <a:ext cx="1699722" cy="1699722"/>
          </a:xfrm>
          <a:prstGeom prst="rect">
            <a:avLst/>
          </a:prstGeom>
        </p:spPr>
      </p:pic>
      <p:pic>
        <p:nvPicPr>
          <p:cNvPr id="6" name="scatter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1277" y="-1558"/>
            <a:ext cx="1699722" cy="169972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261899"/>
            <a:ext cx="9144001" cy="268941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1484928"/>
            <a:ext cx="9144001" cy="2689412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0" y="1406042"/>
            <a:ext cx="9144001" cy="7752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3577118" y="71806"/>
            <a:ext cx="4764444" cy="1325563"/>
          </a:xfrm>
        </p:spPr>
        <p:txBody>
          <a:bodyPr/>
          <a:lstStyle/>
          <a:p>
            <a:r>
              <a:rPr lang="sk-SK" dirty="0" smtClean="0"/>
              <a:t>Dáta na validáciu</a:t>
            </a:r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3600" y="61111"/>
            <a:ext cx="1208845" cy="12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o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488" y="5341775"/>
            <a:ext cx="1285875" cy="128587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539" y="3488873"/>
            <a:ext cx="1975775" cy="1466464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199" y="295737"/>
            <a:ext cx="8232185" cy="1325563"/>
          </a:xfrm>
        </p:spPr>
        <p:txBody>
          <a:bodyPr>
            <a:normAutofit/>
          </a:bodyPr>
          <a:lstStyle/>
          <a:p>
            <a:pPr algn="ctr"/>
            <a:r>
              <a:rPr lang="sk-SK" dirty="0" smtClean="0"/>
              <a:t>Overenie spoľahlivosti inverzného riešenia (otázky/ciele validácie)</a:t>
            </a:r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1542144" y="1769812"/>
            <a:ext cx="1390261" cy="14131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006" y="1846676"/>
            <a:ext cx="1208845" cy="1261864"/>
          </a:xfrm>
          <a:prstGeom prst="rect">
            <a:avLst/>
          </a:prstGeom>
        </p:spPr>
      </p:pic>
      <p:pic>
        <p:nvPicPr>
          <p:cNvPr id="8" name="DaTsc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01671" y="3483428"/>
            <a:ext cx="1699722" cy="1699722"/>
          </a:xfrm>
          <a:prstGeom prst="rect">
            <a:avLst/>
          </a:prstGeom>
        </p:spPr>
      </p:pic>
      <p:pic>
        <p:nvPicPr>
          <p:cNvPr id="9" name="scatter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99847" y="3483428"/>
            <a:ext cx="1699722" cy="1699722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4758610" y="4949892"/>
            <a:ext cx="3685592" cy="475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 nadol 10"/>
          <p:cNvSpPr/>
          <p:nvPr/>
        </p:nvSpPr>
        <p:spPr>
          <a:xfrm>
            <a:off x="2107257" y="2976468"/>
            <a:ext cx="258341" cy="848307"/>
          </a:xfrm>
          <a:prstGeom prst="downArrow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 nadol 12"/>
          <p:cNvSpPr/>
          <p:nvPr/>
        </p:nvSpPr>
        <p:spPr>
          <a:xfrm>
            <a:off x="6486113" y="2944200"/>
            <a:ext cx="258341" cy="848307"/>
          </a:xfrm>
          <a:prstGeom prst="downArrow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BlokTextu 13"/>
          <p:cNvSpPr txBox="1"/>
          <p:nvPr/>
        </p:nvSpPr>
        <p:spPr>
          <a:xfrm>
            <a:off x="5905281" y="2275554"/>
            <a:ext cx="1420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/>
              <a:t>pacient</a:t>
            </a:r>
            <a:endParaRPr lang="sk-SK" sz="3200" dirty="0"/>
          </a:p>
        </p:txBody>
      </p:sp>
      <p:pic>
        <p:nvPicPr>
          <p:cNvPr id="18" name="Obrázo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345" y="5341775"/>
            <a:ext cx="1285875" cy="1285875"/>
          </a:xfrm>
          <a:prstGeom prst="rect">
            <a:avLst/>
          </a:prstGeom>
        </p:spPr>
      </p:pic>
      <p:grpSp>
        <p:nvGrpSpPr>
          <p:cNvPr id="17" name="Skupina 16"/>
          <p:cNvGrpSpPr/>
          <p:nvPr/>
        </p:nvGrpSpPr>
        <p:grpSpPr>
          <a:xfrm>
            <a:off x="2107257" y="4864165"/>
            <a:ext cx="4637197" cy="546797"/>
            <a:chOff x="2107257" y="4864165"/>
            <a:chExt cx="4637197" cy="880575"/>
          </a:xfrm>
        </p:grpSpPr>
        <p:sp>
          <p:nvSpPr>
            <p:cNvPr id="15" name="Šípka nadol 14"/>
            <p:cNvSpPr/>
            <p:nvPr/>
          </p:nvSpPr>
          <p:spPr>
            <a:xfrm>
              <a:off x="2107257" y="4896433"/>
              <a:ext cx="258341" cy="848307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Šípka nadol 15"/>
            <p:cNvSpPr/>
            <p:nvPr/>
          </p:nvSpPr>
          <p:spPr>
            <a:xfrm>
              <a:off x="6486113" y="4864165"/>
              <a:ext cx="258341" cy="848307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0" name="BlokTextu 19"/>
          <p:cNvSpPr txBox="1"/>
          <p:nvPr/>
        </p:nvSpPr>
        <p:spPr>
          <a:xfrm>
            <a:off x="2314903" y="3151237"/>
            <a:ext cx="228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Monte Carlo simulácia</a:t>
            </a:r>
            <a:endParaRPr lang="sk-SK" dirty="0"/>
          </a:p>
        </p:txBody>
      </p:sp>
      <p:sp>
        <p:nvSpPr>
          <p:cNvPr id="21" name="BlokTextu 20"/>
          <p:cNvSpPr txBox="1"/>
          <p:nvPr/>
        </p:nvSpPr>
        <p:spPr>
          <a:xfrm>
            <a:off x="6715127" y="3135521"/>
            <a:ext cx="197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SPECT/CT nahrávka</a:t>
            </a:r>
            <a:endParaRPr lang="sk-SK" dirty="0"/>
          </a:p>
        </p:txBody>
      </p:sp>
      <p:sp>
        <p:nvSpPr>
          <p:cNvPr id="22" name="BlokTextu 21"/>
          <p:cNvSpPr txBox="1"/>
          <p:nvPr/>
        </p:nvSpPr>
        <p:spPr>
          <a:xfrm>
            <a:off x="1248539" y="4962916"/>
            <a:ext cx="625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SPECT/CT rekonštrukcia s využitím toho istého klinického softvéru</a:t>
            </a:r>
            <a:endParaRPr lang="sk-SK" dirty="0"/>
          </a:p>
        </p:txBody>
      </p:sp>
      <p:sp>
        <p:nvSpPr>
          <p:cNvPr id="23" name="BlokTextu 22"/>
          <p:cNvSpPr txBox="1"/>
          <p:nvPr/>
        </p:nvSpPr>
        <p:spPr>
          <a:xfrm>
            <a:off x="3738082" y="3671569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dirty="0" smtClean="0"/>
              <a:t>=</a:t>
            </a:r>
            <a:endParaRPr lang="sk-SK" sz="8000" dirty="0"/>
          </a:p>
        </p:txBody>
      </p:sp>
      <p:sp>
        <p:nvSpPr>
          <p:cNvPr id="24" name="BlokTextu 23"/>
          <p:cNvSpPr txBox="1"/>
          <p:nvPr/>
        </p:nvSpPr>
        <p:spPr>
          <a:xfrm>
            <a:off x="3730374" y="5459274"/>
            <a:ext cx="696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0" dirty="0" smtClean="0"/>
              <a:t>=</a:t>
            </a:r>
            <a:endParaRPr lang="sk-SK" sz="8000" dirty="0"/>
          </a:p>
        </p:txBody>
      </p:sp>
      <p:sp>
        <p:nvSpPr>
          <p:cNvPr id="25" name="BlokTextu 24"/>
          <p:cNvSpPr txBox="1"/>
          <p:nvPr/>
        </p:nvSpPr>
        <p:spPr>
          <a:xfrm>
            <a:off x="3862447" y="3564765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6" name="BlokTextu 25"/>
          <p:cNvSpPr txBox="1"/>
          <p:nvPr/>
        </p:nvSpPr>
        <p:spPr>
          <a:xfrm>
            <a:off x="3875139" y="5351287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56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141545" y="1276490"/>
            <a:ext cx="4193060" cy="2916569"/>
            <a:chOff x="708454" y="650415"/>
            <a:chExt cx="5450914" cy="3542645"/>
          </a:xfrm>
        </p:grpSpPr>
        <p:pic>
          <p:nvPicPr>
            <p:cNvPr id="4" name="Obrázo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701" y="650415"/>
              <a:ext cx="5371667" cy="3542645"/>
            </a:xfrm>
            <a:prstGeom prst="rect">
              <a:avLst/>
            </a:prstGeom>
          </p:spPr>
        </p:pic>
        <p:sp>
          <p:nvSpPr>
            <p:cNvPr id="5" name="BlokTextu 4"/>
            <p:cNvSpPr txBox="1"/>
            <p:nvPr/>
          </p:nvSpPr>
          <p:spPr>
            <a:xfrm>
              <a:off x="708454" y="3566984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 smtClean="0"/>
                <a:t>1 cm</a:t>
              </a:r>
              <a:endParaRPr lang="sk-SK" dirty="0"/>
            </a:p>
          </p:txBody>
        </p:sp>
      </p:grpSp>
      <p:sp>
        <p:nvSpPr>
          <p:cNvPr id="6" name="BlokTextu 5"/>
          <p:cNvSpPr txBox="1"/>
          <p:nvPr/>
        </p:nvSpPr>
        <p:spPr>
          <a:xfrm>
            <a:off x="499067" y="4808708"/>
            <a:ext cx="82824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err="1" smtClean="0"/>
              <a:t>GRATEr</a:t>
            </a:r>
            <a:r>
              <a:rPr lang="sk-SK" sz="2400" dirty="0" smtClean="0"/>
              <a:t> = </a:t>
            </a:r>
            <a:r>
              <a:rPr lang="sk-SK" sz="2400" b="1" dirty="0" err="1" smtClean="0"/>
              <a:t>G</a:t>
            </a:r>
            <a:r>
              <a:rPr lang="sk-SK" sz="2400" dirty="0" err="1" smtClean="0"/>
              <a:t>amma</a:t>
            </a:r>
            <a:r>
              <a:rPr lang="sk-SK" sz="2400" dirty="0" smtClean="0"/>
              <a:t> </a:t>
            </a:r>
            <a:r>
              <a:rPr lang="sk-SK" sz="2400" b="1" dirty="0" err="1" smtClean="0"/>
              <a:t>R</a:t>
            </a:r>
            <a:r>
              <a:rPr lang="sk-SK" sz="2400" dirty="0" err="1" smtClean="0"/>
              <a:t>esolution</a:t>
            </a:r>
            <a:r>
              <a:rPr lang="sk-SK" sz="2400" dirty="0" smtClean="0"/>
              <a:t> </a:t>
            </a:r>
            <a:r>
              <a:rPr lang="sk-SK" sz="2400" b="1" dirty="0" err="1" smtClean="0"/>
              <a:t>A</a:t>
            </a:r>
            <a:r>
              <a:rPr lang="sk-SK" sz="2400" dirty="0" err="1" smtClean="0"/>
              <a:t>mplification</a:t>
            </a:r>
            <a:r>
              <a:rPr lang="sk-SK" sz="2400" dirty="0" smtClean="0"/>
              <a:t> </a:t>
            </a:r>
            <a:r>
              <a:rPr lang="sk-SK" sz="2400" b="1" dirty="0" err="1" smtClean="0"/>
              <a:t>T</a:t>
            </a:r>
            <a:r>
              <a:rPr lang="sk-SK" sz="2400" dirty="0" err="1" smtClean="0"/>
              <a:t>ranslatory</a:t>
            </a:r>
            <a:r>
              <a:rPr lang="sk-SK" sz="2400" dirty="0" smtClean="0"/>
              <a:t> </a:t>
            </a:r>
            <a:r>
              <a:rPr lang="sk-SK" sz="2400" b="1" dirty="0" err="1" smtClean="0"/>
              <a:t>E</a:t>
            </a:r>
            <a:r>
              <a:rPr lang="sk-SK" sz="2400" dirty="0" err="1" smtClean="0"/>
              <a:t>xtende</a:t>
            </a:r>
            <a:r>
              <a:rPr lang="sk-SK" sz="2400" b="1" dirty="0" err="1" smtClean="0"/>
              <a:t>r</a:t>
            </a:r>
            <a:endParaRPr lang="sk-SK" sz="2400" b="1" dirty="0" smtClean="0"/>
          </a:p>
          <a:p>
            <a:pPr algn="ctr"/>
            <a:endParaRPr lang="sk-SK" dirty="0" smtClean="0"/>
          </a:p>
          <a:p>
            <a:pPr algn="ctr"/>
            <a:r>
              <a:rPr lang="sk-SK" dirty="0" smtClean="0"/>
              <a:t>pohybujúci sa </a:t>
            </a:r>
            <a:r>
              <a:rPr lang="sk-SK" dirty="0" err="1" smtClean="0"/>
              <a:t>parallel</a:t>
            </a:r>
            <a:r>
              <a:rPr lang="sk-SK" dirty="0" smtClean="0"/>
              <a:t> hole </a:t>
            </a:r>
            <a:r>
              <a:rPr lang="sk-SK" dirty="0" err="1" smtClean="0"/>
              <a:t>kolimátor</a:t>
            </a:r>
            <a:r>
              <a:rPr lang="sk-SK" dirty="0" smtClean="0"/>
              <a:t> s malými dierami, širokými </a:t>
            </a:r>
            <a:r>
              <a:rPr lang="sk-SK" dirty="0" err="1" smtClean="0"/>
              <a:t>septami</a:t>
            </a:r>
            <a:endParaRPr lang="sk-SK" dirty="0" smtClean="0"/>
          </a:p>
          <a:p>
            <a:pPr algn="ctr"/>
            <a:r>
              <a:rPr lang="sk-SK" dirty="0" smtClean="0"/>
              <a:t>a v spojení s tradičným </a:t>
            </a:r>
            <a:r>
              <a:rPr lang="sk-SK" dirty="0" err="1" smtClean="0"/>
              <a:t>parallel</a:t>
            </a:r>
            <a:r>
              <a:rPr lang="sk-SK" dirty="0" smtClean="0"/>
              <a:t> hole </a:t>
            </a:r>
            <a:r>
              <a:rPr lang="sk-SK" dirty="0" err="1" smtClean="0"/>
              <a:t>kolimátorom</a:t>
            </a:r>
            <a:r>
              <a:rPr lang="sk-SK" dirty="0" smtClean="0"/>
              <a:t> </a:t>
            </a:r>
            <a:r>
              <a:rPr lang="sk-SK" dirty="0" err="1" smtClean="0"/>
              <a:t>gamakamery</a:t>
            </a:r>
            <a:r>
              <a:rPr lang="sk-SK" dirty="0" smtClean="0"/>
              <a:t> aj malou hrúbkou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127" y="0"/>
            <a:ext cx="4513109" cy="235584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141" y="2657445"/>
            <a:ext cx="4155527" cy="20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28649" y="1825625"/>
            <a:ext cx="7886701" cy="4351338"/>
          </a:xfrm>
        </p:spPr>
        <p:txBody>
          <a:bodyPr/>
          <a:lstStyle/>
          <a:p>
            <a:r>
              <a:rPr lang="sk-SK" i="1" dirty="0" err="1" smtClean="0"/>
              <a:t>home-made</a:t>
            </a:r>
            <a:r>
              <a:rPr lang="sk-SK" dirty="0" smtClean="0"/>
              <a:t> (</a:t>
            </a:r>
            <a:r>
              <a:rPr lang="sk-SK" dirty="0" err="1" smtClean="0"/>
              <a:t>Delphi</a:t>
            </a:r>
            <a:r>
              <a:rPr lang="sk-SK" dirty="0" smtClean="0"/>
              <a:t> 7, 2014-2015), optimalizovaný na výkon, presnosť a prax</a:t>
            </a:r>
          </a:p>
          <a:p>
            <a:r>
              <a:rPr lang="sk-SK" dirty="0" smtClean="0"/>
              <a:t>priamo nesimuluje rozptyl (iba </a:t>
            </a:r>
            <a:r>
              <a:rPr lang="sk-SK" dirty="0" err="1" smtClean="0"/>
              <a:t>absorbciu</a:t>
            </a:r>
            <a:r>
              <a:rPr lang="sk-SK" dirty="0" smtClean="0"/>
              <a:t>)</a:t>
            </a:r>
          </a:p>
          <a:p>
            <a:r>
              <a:rPr lang="sk-SK" dirty="0" smtClean="0"/>
              <a:t>vektorovo definované lúče analyzuje a ukladá vo „vlnách“ pri ich prechode tomografickými vrstvami    s takmer ľubovoľne definovanými rozmerovými          a </a:t>
            </a:r>
            <a:r>
              <a:rPr lang="sk-SK" dirty="0" err="1" smtClean="0"/>
              <a:t>atenuačnými</a:t>
            </a:r>
            <a:r>
              <a:rPr lang="sk-SK" dirty="0" smtClean="0"/>
              <a:t> parametrami</a:t>
            </a:r>
          </a:p>
          <a:p>
            <a:r>
              <a:rPr lang="sk-SK" dirty="0" smtClean="0"/>
              <a:t>umožňuje farebne odlíšiť lúče a jednoducho meniť parametre </a:t>
            </a:r>
            <a:r>
              <a:rPr lang="sk-SK" dirty="0" err="1" smtClean="0"/>
              <a:t>kolimátora</a:t>
            </a:r>
            <a:r>
              <a:rPr lang="sk-SK" dirty="0" smtClean="0"/>
              <a:t> </a:t>
            </a:r>
            <a:r>
              <a:rPr lang="sk-SK" dirty="0" err="1" smtClean="0"/>
              <a:t>gamakamery</a:t>
            </a:r>
            <a:endParaRPr lang="sk-SK" dirty="0" smtClean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dirty="0" smtClean="0"/>
              <a:t>Monte Carlo simulátor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049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28650" y="14118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k-SK" dirty="0" smtClean="0"/>
              <a:t>Monte Carlo simulátor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575" y="1466745"/>
            <a:ext cx="6578082" cy="49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5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28650" y="105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k-SK" sz="4000" dirty="0" smtClean="0"/>
              <a:t>Problémy MC simulácie </a:t>
            </a:r>
            <a:r>
              <a:rPr lang="sk-SK" sz="4000" baseline="30000" dirty="0" smtClean="0"/>
              <a:t>123</a:t>
            </a:r>
            <a:r>
              <a:rPr lang="sk-SK" sz="4000" dirty="0" smtClean="0"/>
              <a:t>I - spektrá</a:t>
            </a:r>
            <a:endParaRPr lang="sk-SK" sz="40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68" y="1254235"/>
            <a:ext cx="7666264" cy="549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28650" y="105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k-SK" sz="4000" dirty="0" smtClean="0"/>
              <a:t>Problémy MC simulácie </a:t>
            </a:r>
            <a:r>
              <a:rPr lang="sk-SK" sz="4000" baseline="30000" dirty="0" smtClean="0"/>
              <a:t>123</a:t>
            </a:r>
            <a:r>
              <a:rPr lang="sk-SK" sz="4000" dirty="0" smtClean="0"/>
              <a:t>I - PSF</a:t>
            </a:r>
            <a:endParaRPr lang="sk-SK" sz="40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63" y="1578890"/>
            <a:ext cx="8408949" cy="396855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965432" y="5698860"/>
            <a:ext cx="7175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Obraz </a:t>
            </a:r>
            <a:r>
              <a:rPr lang="en-US" dirty="0" smtClean="0"/>
              <a:t>l</a:t>
            </a:r>
            <a:r>
              <a:rPr lang="sk-SK" dirty="0" err="1" smtClean="0"/>
              <a:t>úča</a:t>
            </a:r>
            <a:r>
              <a:rPr lang="sk-SK" dirty="0" smtClean="0"/>
              <a:t> s priemerom </a:t>
            </a:r>
            <a:r>
              <a:rPr lang="en-US" dirty="0" smtClean="0"/>
              <a:t>&lt; 1mm</a:t>
            </a:r>
            <a:r>
              <a:rPr lang="sk-SK" dirty="0" smtClean="0"/>
              <a:t> </a:t>
            </a:r>
            <a:r>
              <a:rPr lang="sk-SK" dirty="0" smtClean="0"/>
              <a:t>odtieneného 6 mm </a:t>
            </a:r>
            <a:r>
              <a:rPr lang="sk-SK" dirty="0" err="1" smtClean="0"/>
              <a:t>wolfrámovými</a:t>
            </a:r>
            <a:r>
              <a:rPr lang="sk-SK" dirty="0" smtClean="0"/>
              <a:t> stenami</a:t>
            </a:r>
          </a:p>
          <a:p>
            <a:pPr algn="ctr"/>
            <a:r>
              <a:rPr lang="sk-SK" dirty="0" smtClean="0"/>
              <a:t>(na kryštáli, 159 </a:t>
            </a:r>
            <a:r>
              <a:rPr lang="sk-SK" dirty="0" err="1" smtClean="0"/>
              <a:t>keV</a:t>
            </a:r>
            <a:r>
              <a:rPr lang="sk-SK" dirty="0" smtClean="0"/>
              <a:t> +/- 15%)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014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4" y="1349018"/>
            <a:ext cx="8621486" cy="5181505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223934" y="10556"/>
            <a:ext cx="8621486" cy="1325563"/>
          </a:xfrm>
        </p:spPr>
        <p:txBody>
          <a:bodyPr>
            <a:normAutofit/>
          </a:bodyPr>
          <a:lstStyle/>
          <a:p>
            <a:pPr algn="ctr"/>
            <a:r>
              <a:rPr lang="sk-SK" sz="3600" dirty="0" smtClean="0"/>
              <a:t>Problémy MC simulácie </a:t>
            </a:r>
            <a:r>
              <a:rPr lang="sk-SK" sz="3600" baseline="30000" dirty="0" smtClean="0"/>
              <a:t>123</a:t>
            </a:r>
            <a:r>
              <a:rPr lang="sk-SK" sz="3600" dirty="0" smtClean="0"/>
              <a:t>I – </a:t>
            </a:r>
            <a:r>
              <a:rPr lang="sk-SK" sz="3600" dirty="0" err="1" smtClean="0"/>
              <a:t>penetrácia</a:t>
            </a:r>
            <a:r>
              <a:rPr lang="sk-SK" sz="3600" dirty="0" smtClean="0"/>
              <a:t> </a:t>
            </a:r>
            <a:r>
              <a:rPr lang="sk-SK" sz="3600" dirty="0" err="1" smtClean="0"/>
              <a:t>sept</a:t>
            </a:r>
            <a:endParaRPr lang="sk-SK" sz="3600" dirty="0"/>
          </a:p>
        </p:txBody>
      </p:sp>
      <p:sp>
        <p:nvSpPr>
          <p:cNvPr id="2" name="BlokTextu 1"/>
          <p:cNvSpPr txBox="1"/>
          <p:nvPr/>
        </p:nvSpPr>
        <p:spPr>
          <a:xfrm>
            <a:off x="4827373" y="3739979"/>
            <a:ext cx="4148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/>
              <a:t>čísla udávajú zvolený </a:t>
            </a:r>
            <a:r>
              <a:rPr lang="sk-SK" sz="1200" dirty="0" err="1" smtClean="0"/>
              <a:t>atenuačný</a:t>
            </a:r>
            <a:r>
              <a:rPr lang="sk-SK" sz="1200" dirty="0" smtClean="0"/>
              <a:t> koeficient materiálu </a:t>
            </a:r>
            <a:r>
              <a:rPr lang="sk-SK" sz="1200" dirty="0" err="1" smtClean="0"/>
              <a:t>kolimátora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38532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13" y="2657796"/>
            <a:ext cx="4810125" cy="377190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557" y="1351005"/>
            <a:ext cx="5556547" cy="2613582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2866768" y="4736757"/>
            <a:ext cx="790832" cy="1202724"/>
          </a:xfrm>
          <a:prstGeom prst="rect">
            <a:avLst/>
          </a:prstGeom>
          <a:solidFill>
            <a:srgbClr val="A9A787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/>
          <p:cNvSpPr/>
          <p:nvPr/>
        </p:nvSpPr>
        <p:spPr>
          <a:xfrm>
            <a:off x="6361991" y="2916194"/>
            <a:ext cx="1175631" cy="1048393"/>
          </a:xfrm>
          <a:prstGeom prst="rect">
            <a:avLst/>
          </a:prstGeom>
          <a:solidFill>
            <a:srgbClr val="A9A787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5" y="1351005"/>
            <a:ext cx="1964046" cy="930876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5363564" y="4675552"/>
            <a:ext cx="3446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pri jóde </a:t>
            </a:r>
            <a:r>
              <a:rPr lang="sk-SK" baseline="30000" dirty="0" smtClean="0"/>
              <a:t>123</a:t>
            </a:r>
            <a:r>
              <a:rPr lang="sk-SK" dirty="0" smtClean="0"/>
              <a:t>I je potrebné zohľadniť</a:t>
            </a:r>
          </a:p>
          <a:p>
            <a:r>
              <a:rPr lang="sk-SK" dirty="0" err="1" smtClean="0"/>
              <a:t>atenuačné</a:t>
            </a:r>
            <a:r>
              <a:rPr lang="sk-SK" dirty="0" smtClean="0"/>
              <a:t> koeficienty v intervale</a:t>
            </a:r>
          </a:p>
          <a:p>
            <a:r>
              <a:rPr lang="sk-SK" dirty="0" smtClean="0"/>
              <a:t>približne 1,5..50</a:t>
            </a:r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223934" y="10556"/>
            <a:ext cx="8621486" cy="1325563"/>
          </a:xfrm>
        </p:spPr>
        <p:txBody>
          <a:bodyPr>
            <a:normAutofit/>
          </a:bodyPr>
          <a:lstStyle/>
          <a:p>
            <a:pPr algn="ctr"/>
            <a:r>
              <a:rPr lang="sk-SK" sz="3600" dirty="0" err="1" smtClean="0"/>
              <a:t>Atenuácia</a:t>
            </a:r>
            <a:r>
              <a:rPr lang="sk-SK" sz="3600" dirty="0" smtClean="0"/>
              <a:t> v materiáli </a:t>
            </a:r>
            <a:r>
              <a:rPr lang="sk-SK" sz="3600" dirty="0" err="1" smtClean="0"/>
              <a:t>kolimátora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79686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23934" y="10556"/>
            <a:ext cx="8621486" cy="1379705"/>
          </a:xfrm>
        </p:spPr>
        <p:txBody>
          <a:bodyPr>
            <a:normAutofit/>
          </a:bodyPr>
          <a:lstStyle/>
          <a:p>
            <a:pPr algn="ctr"/>
            <a:r>
              <a:rPr lang="sk-SK" sz="3200" dirty="0" smtClean="0"/>
              <a:t>Problémy MC simulácie – kvalita dát</a:t>
            </a:r>
            <a:endParaRPr lang="sk-SK" sz="3200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870114"/>
              </p:ext>
            </p:extLst>
          </p:nvPr>
        </p:nvGraphicFramePr>
        <p:xfrm>
          <a:off x="309313" y="1511558"/>
          <a:ext cx="8536107" cy="4165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CorelDRAW" r:id="rId3" imgW="22245448" imgH="10858590" progId="CorelDRAW.Graphic.11">
                  <p:embed/>
                </p:oleObj>
              </mc:Choice>
              <mc:Fallback>
                <p:oleObj name="CorelDRAW" r:id="rId3" imgW="22245448" imgH="10858590" progId="CorelDRAW.Graphic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9313" y="1511558"/>
                        <a:ext cx="8536107" cy="4165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951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23934" y="10556"/>
            <a:ext cx="8621486" cy="950497"/>
          </a:xfrm>
        </p:spPr>
        <p:txBody>
          <a:bodyPr>
            <a:normAutofit/>
          </a:bodyPr>
          <a:lstStyle/>
          <a:p>
            <a:pPr algn="ctr"/>
            <a:r>
              <a:rPr lang="sk-SK" sz="3200" dirty="0" smtClean="0"/>
              <a:t>Problémy MC simulácie – množstvo dát</a:t>
            </a:r>
            <a:endParaRPr lang="sk-SK" sz="32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87"/>
            <a:ext cx="9151412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23934" y="10556"/>
            <a:ext cx="8621486" cy="950497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200" dirty="0" smtClean="0"/>
              <a:t>Problémy MC simulácie – množstvo dát </a:t>
            </a:r>
            <a:br>
              <a:rPr lang="sk-SK" sz="3200" dirty="0" smtClean="0"/>
            </a:br>
            <a:r>
              <a:rPr lang="sk-SK" sz="3200" dirty="0" smtClean="0"/>
              <a:t>(452 súborov na 1 </a:t>
            </a:r>
            <a:r>
              <a:rPr lang="sk-SK" sz="3200" dirty="0" err="1" smtClean="0"/>
              <a:t>planárnu</a:t>
            </a:r>
            <a:r>
              <a:rPr lang="sk-SK" sz="3200" dirty="0" smtClean="0"/>
              <a:t> projekciu)</a:t>
            </a:r>
            <a:endParaRPr lang="sk-SK" sz="32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0" y="895739"/>
            <a:ext cx="9177558" cy="57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7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699"/>
            <a:ext cx="9144000" cy="7112000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326751"/>
            <a:ext cx="62865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15" y="1111203"/>
            <a:ext cx="8679155" cy="5521533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209891" y="74140"/>
            <a:ext cx="6958401" cy="911741"/>
          </a:xfrm>
        </p:spPr>
        <p:txBody>
          <a:bodyPr/>
          <a:lstStyle/>
          <a:p>
            <a:pPr algn="ctr"/>
            <a:r>
              <a:rPr lang="sk-SK" dirty="0" smtClean="0"/>
              <a:t>Princíp a prvý vzorový výstup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5971928" y="1190573"/>
            <a:ext cx="2659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err="1" smtClean="0"/>
              <a:t>GRATEr</a:t>
            </a:r>
            <a:r>
              <a:rPr lang="sk-SK" sz="3200" dirty="0" smtClean="0"/>
              <a:t> + LEHR</a:t>
            </a:r>
            <a:endParaRPr lang="sk-SK" sz="3200" dirty="0"/>
          </a:p>
        </p:txBody>
      </p:sp>
      <p:sp>
        <p:nvSpPr>
          <p:cNvPr id="7" name="BlokTextu 6"/>
          <p:cNvSpPr txBox="1"/>
          <p:nvPr/>
        </p:nvSpPr>
        <p:spPr>
          <a:xfrm>
            <a:off x="5971928" y="4065373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dirty="0" smtClean="0"/>
              <a:t>LEHR</a:t>
            </a:r>
            <a:endParaRPr lang="sk-SK" sz="3200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691322"/>
              </p:ext>
            </p:extLst>
          </p:nvPr>
        </p:nvGraphicFramePr>
        <p:xfrm>
          <a:off x="5056831" y="5079374"/>
          <a:ext cx="1697186" cy="169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CorelDRAW" r:id="rId4" imgW="3594659" imgH="3592890" progId="CorelDRAW.Graphic.11">
                  <p:embed/>
                </p:oleObj>
              </mc:Choice>
              <mc:Fallback>
                <p:oleObj name="CorelDRAW" r:id="rId4" imgW="3594659" imgH="3592890" progId="CorelDRAW.Graphic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56831" y="5079374"/>
                        <a:ext cx="1697186" cy="1696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4394" y="1190573"/>
            <a:ext cx="2736141" cy="712368"/>
          </a:xfrm>
          <a:prstGeom prst="rect">
            <a:avLst/>
          </a:prstGeom>
        </p:spPr>
      </p:pic>
      <p:sp>
        <p:nvSpPr>
          <p:cNvPr id="12" name="Symbol zákazu 11"/>
          <p:cNvSpPr/>
          <p:nvPr/>
        </p:nvSpPr>
        <p:spPr>
          <a:xfrm>
            <a:off x="3286897" y="1190573"/>
            <a:ext cx="823784" cy="813384"/>
          </a:xfrm>
          <a:prstGeom prst="noSmoking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3" name="7-cípa hviezda 12"/>
          <p:cNvSpPr/>
          <p:nvPr/>
        </p:nvSpPr>
        <p:spPr>
          <a:xfrm>
            <a:off x="4205370" y="1196649"/>
            <a:ext cx="851461" cy="785662"/>
          </a:xfrm>
          <a:prstGeom prst="star7">
            <a:avLst/>
          </a:prstGeom>
          <a:solidFill>
            <a:srgbClr val="71C75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055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3" y="0"/>
            <a:ext cx="4286250" cy="318135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75" y="3405677"/>
            <a:ext cx="4286250" cy="318135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254" y="3405677"/>
            <a:ext cx="4286250" cy="31813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0" y="0"/>
            <a:ext cx="4286250" cy="3181350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223934" y="10556"/>
            <a:ext cx="8621486" cy="950497"/>
          </a:xfrm>
        </p:spPr>
        <p:txBody>
          <a:bodyPr>
            <a:normAutofit/>
          </a:bodyPr>
          <a:lstStyle/>
          <a:p>
            <a:pPr algn="ctr"/>
            <a:r>
              <a:rPr lang="sk-SK" sz="3200" dirty="0" smtClean="0"/>
              <a:t>Prvé výsledky – Ide to </a:t>
            </a:r>
            <a:r>
              <a:rPr lang="sk-SK" sz="3200" dirty="0" smtClean="0">
                <a:sym typeface="Wingdings" panose="05000000000000000000" pitchFamily="2" charset="2"/>
              </a:rPr>
              <a:t>  </a:t>
            </a:r>
            <a:r>
              <a:rPr lang="sk-SK" sz="20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(hoci zatiaľ bez PSF)</a:t>
            </a:r>
            <a:endParaRPr lang="sk-SK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714962" y="291926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14K </a:t>
            </a:r>
            <a:r>
              <a:rPr lang="sk-SK" dirty="0" err="1" smtClean="0"/>
              <a:t>cts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6504482" y="291926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14K </a:t>
            </a:r>
            <a:r>
              <a:rPr lang="sk-SK" dirty="0" err="1" smtClean="0"/>
              <a:t>cts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785328" y="3951990"/>
            <a:ext cx="268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MR modifikované dáta (LL)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5300586" y="3813491"/>
            <a:ext cx="3399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>
                <a:solidFill>
                  <a:srgbClr val="FFC000"/>
                </a:solidFill>
              </a:rPr>
              <a:t>Originálna SPECT/CT rekonštrukcia</a:t>
            </a:r>
          </a:p>
          <a:p>
            <a:pPr algn="ctr"/>
            <a:r>
              <a:rPr lang="sk-SK" dirty="0" smtClean="0">
                <a:solidFill>
                  <a:srgbClr val="FFC000"/>
                </a:solidFill>
              </a:rPr>
              <a:t>(</a:t>
            </a:r>
            <a:r>
              <a:rPr lang="sk-SK" dirty="0" err="1" smtClean="0">
                <a:solidFill>
                  <a:srgbClr val="FFC000"/>
                </a:solidFill>
              </a:rPr>
              <a:t>reprojekcia</a:t>
            </a:r>
            <a:r>
              <a:rPr lang="sk-SK" dirty="0" smtClean="0">
                <a:solidFill>
                  <a:srgbClr val="FFC000"/>
                </a:solidFill>
              </a:rPr>
              <a:t> LL – rovnaký uhol)</a:t>
            </a:r>
            <a:endParaRPr lang="sk-SK" dirty="0">
              <a:solidFill>
                <a:srgbClr val="FFC000"/>
              </a:solidFill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3664008" y="916639"/>
            <a:ext cx="1815984" cy="2051411"/>
            <a:chOff x="3664008" y="803749"/>
            <a:chExt cx="1815984" cy="2051411"/>
          </a:xfrm>
        </p:grpSpPr>
        <p:pic>
          <p:nvPicPr>
            <p:cNvPr id="14" name="Obrázok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4008" y="803749"/>
              <a:ext cx="1815984" cy="1573852"/>
            </a:xfrm>
            <a:prstGeom prst="rect">
              <a:avLst/>
            </a:prstGeom>
          </p:spPr>
        </p:pic>
        <p:sp>
          <p:nvSpPr>
            <p:cNvPr id="15" name="BlokTextu 14"/>
            <p:cNvSpPr txBox="1"/>
            <p:nvPr/>
          </p:nvSpPr>
          <p:spPr>
            <a:xfrm>
              <a:off x="3717410" y="2208829"/>
              <a:ext cx="17091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k-SK" sz="1200" dirty="0" smtClean="0">
                  <a:solidFill>
                    <a:schemeClr val="accent6">
                      <a:lumMod val="75000"/>
                    </a:schemeClr>
                  </a:solidFill>
                </a:rPr>
                <a:t>RAW </a:t>
              </a:r>
              <a:r>
                <a:rPr lang="sk-SK" sz="1200" dirty="0" err="1" smtClean="0">
                  <a:solidFill>
                    <a:schemeClr val="accent6">
                      <a:lumMod val="75000"/>
                    </a:schemeClr>
                  </a:solidFill>
                </a:rPr>
                <a:t>planárna</a:t>
              </a:r>
              <a:r>
                <a:rPr lang="sk-SK" sz="1200" dirty="0" smtClean="0">
                  <a:solidFill>
                    <a:schemeClr val="accent6">
                      <a:lumMod val="75000"/>
                    </a:schemeClr>
                  </a:solidFill>
                </a:rPr>
                <a:t> nahrávka </a:t>
              </a:r>
            </a:p>
            <a:p>
              <a:pPr algn="ctr"/>
              <a:r>
                <a:rPr lang="sk-SK" sz="1200" dirty="0" smtClean="0">
                  <a:solidFill>
                    <a:schemeClr val="accent6">
                      <a:lumMod val="75000"/>
                    </a:schemeClr>
                  </a:solidFill>
                </a:rPr>
                <a:t>(</a:t>
              </a:r>
              <a:r>
                <a:rPr lang="sk-SK" sz="1200" dirty="0" err="1" smtClean="0">
                  <a:solidFill>
                    <a:schemeClr val="accent6">
                      <a:lumMod val="75000"/>
                    </a:schemeClr>
                  </a:solidFill>
                </a:rPr>
                <a:t>fotopík</a:t>
              </a:r>
              <a:r>
                <a:rPr lang="sk-SK" sz="1200" dirty="0" smtClean="0">
                  <a:solidFill>
                    <a:schemeClr val="accent6">
                      <a:lumMod val="75000"/>
                    </a:schemeClr>
                  </a:solidFill>
                </a:rPr>
                <a:t> bez rozptylovej </a:t>
              </a:r>
            </a:p>
            <a:p>
              <a:pPr algn="ctr"/>
              <a:r>
                <a:rPr lang="sk-SK" sz="1200" dirty="0" smtClean="0">
                  <a:solidFill>
                    <a:schemeClr val="accent6">
                      <a:lumMod val="75000"/>
                    </a:schemeClr>
                  </a:solidFill>
                </a:rPr>
                <a:t>korekcie)</a:t>
              </a:r>
              <a:endParaRPr lang="sk-SK" sz="1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" name="Obdĺžnik 15"/>
            <p:cNvSpPr/>
            <p:nvPr/>
          </p:nvSpPr>
          <p:spPr>
            <a:xfrm>
              <a:off x="3664008" y="803749"/>
              <a:ext cx="1815984" cy="2051411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158026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Harrachov_po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0" y="95250"/>
            <a:ext cx="8572500" cy="66675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37187" y="230660"/>
            <a:ext cx="46856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Ukážka behu 1 vlny fotónov pri realistickej </a:t>
            </a:r>
          </a:p>
          <a:p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 simulácii LL projekcie od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najvzdialnejšieho</a:t>
            </a:r>
            <a:endParaRPr lang="sk-SK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bodu hlavy (pravé ucho) po kryštál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gamakamery</a:t>
            </a:r>
            <a:endParaRPr lang="sk-SK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nižsom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ako reálnom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atenuačnom</a:t>
            </a:r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koeficiente</a:t>
            </a:r>
          </a:p>
          <a:p>
            <a:r>
              <a:rPr lang="sk-SK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LEHR </a:t>
            </a:r>
            <a:r>
              <a:rPr lang="sk-SK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kolimátora</a:t>
            </a: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4209535" y="347877"/>
            <a:ext cx="4649371" cy="6199161"/>
            <a:chOff x="4209535" y="347877"/>
            <a:chExt cx="4649371" cy="6199161"/>
          </a:xfrm>
        </p:grpSpPr>
        <p:pic>
          <p:nvPicPr>
            <p:cNvPr id="5" name="Obrázo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9535" y="347877"/>
              <a:ext cx="4649371" cy="6199161"/>
            </a:xfrm>
            <a:prstGeom prst="rect">
              <a:avLst/>
            </a:prstGeom>
          </p:spPr>
        </p:pic>
        <p:sp>
          <p:nvSpPr>
            <p:cNvPr id="6" name="Obdĺžnik 5"/>
            <p:cNvSpPr/>
            <p:nvPr/>
          </p:nvSpPr>
          <p:spPr>
            <a:xfrm>
              <a:off x="5090983" y="3447457"/>
              <a:ext cx="444843" cy="48199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219328"/>
              </p:ext>
            </p:extLst>
          </p:nvPr>
        </p:nvGraphicFramePr>
        <p:xfrm>
          <a:off x="2637103" y="202321"/>
          <a:ext cx="1267631" cy="6490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CorelDRAW" r:id="rId4" imgW="3642202" imgH="18652410" progId="CorelDRAW.Graphic.11">
                  <p:embed/>
                </p:oleObj>
              </mc:Choice>
              <mc:Fallback>
                <p:oleObj name="CorelDRAW" r:id="rId4" imgW="3642202" imgH="18652410" progId="CorelDRAW.Graphic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7103" y="202321"/>
                        <a:ext cx="1267631" cy="6490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lokTextu 9"/>
          <p:cNvSpPr txBox="1"/>
          <p:nvPr/>
        </p:nvSpPr>
        <p:spPr>
          <a:xfrm>
            <a:off x="276226" y="290392"/>
            <a:ext cx="20560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/>
              <a:t>Prvý „klinický“</a:t>
            </a:r>
          </a:p>
          <a:p>
            <a:r>
              <a:rPr lang="sk-SK" sz="2400" b="1" dirty="0" smtClean="0"/>
              <a:t>prototyp </a:t>
            </a:r>
          </a:p>
          <a:p>
            <a:endParaRPr lang="sk-SK" dirty="0" smtClean="0"/>
          </a:p>
          <a:p>
            <a:r>
              <a:rPr lang="sk-SK" dirty="0" smtClean="0"/>
              <a:t>pokrýva celú šírku </a:t>
            </a:r>
          </a:p>
          <a:p>
            <a:r>
              <a:rPr lang="sk-SK" dirty="0" smtClean="0"/>
              <a:t>zorného poľa </a:t>
            </a:r>
          </a:p>
          <a:p>
            <a:r>
              <a:rPr lang="sk-SK" dirty="0" err="1" smtClean="0"/>
              <a:t>gamakamery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276226" y="2360311"/>
            <a:ext cx="19732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počas 14 minút </a:t>
            </a:r>
          </a:p>
          <a:p>
            <a:r>
              <a:rPr lang="sk-SK" dirty="0" smtClean="0"/>
              <a:t>prejde </a:t>
            </a:r>
            <a:r>
              <a:rPr lang="sk-SK" dirty="0" err="1" smtClean="0"/>
              <a:t>kolimátor</a:t>
            </a:r>
            <a:endParaRPr lang="sk-SK" dirty="0" smtClean="0"/>
          </a:p>
          <a:p>
            <a:r>
              <a:rPr lang="sk-SK" dirty="0" smtClean="0"/>
              <a:t>celú plochu pričom</a:t>
            </a:r>
          </a:p>
          <a:p>
            <a:r>
              <a:rPr lang="sk-SK" dirty="0" smtClean="0"/>
              <a:t>získa </a:t>
            </a:r>
            <a:r>
              <a:rPr lang="sk-SK" dirty="0" err="1" smtClean="0"/>
              <a:t>navzorkovaný</a:t>
            </a:r>
            <a:endParaRPr lang="sk-SK" dirty="0" smtClean="0"/>
          </a:p>
          <a:p>
            <a:r>
              <a:rPr lang="sk-SK" dirty="0" smtClean="0"/>
              <a:t>signál z „pixelov“</a:t>
            </a:r>
          </a:p>
          <a:p>
            <a:r>
              <a:rPr lang="sk-SK" dirty="0" smtClean="0"/>
              <a:t>veľkých 1x1 mm</a:t>
            </a:r>
          </a:p>
          <a:p>
            <a:endParaRPr lang="sk-SK" dirty="0"/>
          </a:p>
          <a:p>
            <a:r>
              <a:rPr lang="sk-SK" dirty="0" smtClean="0"/>
              <a:t>za 28 minút</a:t>
            </a:r>
          </a:p>
          <a:p>
            <a:r>
              <a:rPr lang="sk-SK" dirty="0" smtClean="0"/>
              <a:t>prejde tú istú</a:t>
            </a:r>
          </a:p>
          <a:p>
            <a:r>
              <a:rPr lang="sk-SK" dirty="0" smtClean="0"/>
              <a:t>plochu dvakrát</a:t>
            </a:r>
            <a:endParaRPr lang="sk-SK" dirty="0"/>
          </a:p>
        </p:txBody>
      </p:sp>
      <p:sp>
        <p:nvSpPr>
          <p:cNvPr id="12" name="Obdĺžnik 11"/>
          <p:cNvSpPr/>
          <p:nvPr/>
        </p:nvSpPr>
        <p:spPr>
          <a:xfrm>
            <a:off x="2747815" y="323163"/>
            <a:ext cx="1029730" cy="4899470"/>
          </a:xfrm>
          <a:prstGeom prst="rect">
            <a:avLst/>
          </a:prstGeom>
          <a:solidFill>
            <a:srgbClr val="E4DBB4">
              <a:alpha val="4705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 nadol 12"/>
          <p:cNvSpPr/>
          <p:nvPr/>
        </p:nvSpPr>
        <p:spPr>
          <a:xfrm flipV="1">
            <a:off x="3124944" y="5595226"/>
            <a:ext cx="291948" cy="72477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560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26646" y="365126"/>
            <a:ext cx="7886700" cy="1325563"/>
          </a:xfrm>
        </p:spPr>
        <p:txBody>
          <a:bodyPr>
            <a:normAutofit/>
          </a:bodyPr>
          <a:lstStyle/>
          <a:p>
            <a:r>
              <a:rPr lang="sk-SK" sz="3600" dirty="0" smtClean="0"/>
              <a:t>Fantómové</a:t>
            </a:r>
            <a:br>
              <a:rPr lang="sk-SK" sz="3600" dirty="0" smtClean="0"/>
            </a:br>
            <a:r>
              <a:rPr lang="sk-SK" sz="3600" dirty="0" smtClean="0"/>
              <a:t>merania I.</a:t>
            </a:r>
            <a:endParaRPr lang="sk-SK" sz="36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571" y="0"/>
            <a:ext cx="6384323" cy="6857999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4845183" y="94871"/>
            <a:ext cx="3502303" cy="51665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10" y="4008800"/>
            <a:ext cx="1858255" cy="1674104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07" y="1960944"/>
            <a:ext cx="1761280" cy="167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632" y="-105256"/>
            <a:ext cx="6524368" cy="6963256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26646" y="365126"/>
            <a:ext cx="7886700" cy="1325563"/>
          </a:xfrm>
        </p:spPr>
        <p:txBody>
          <a:bodyPr>
            <a:normAutofit/>
          </a:bodyPr>
          <a:lstStyle/>
          <a:p>
            <a:r>
              <a:rPr lang="sk-SK" sz="3600" dirty="0" smtClean="0"/>
              <a:t>Fantómové</a:t>
            </a:r>
            <a:br>
              <a:rPr lang="sk-SK" sz="3600" dirty="0" smtClean="0"/>
            </a:br>
            <a:r>
              <a:rPr lang="sk-SK" sz="3600" dirty="0" smtClean="0"/>
              <a:t>merania </a:t>
            </a:r>
            <a:r>
              <a:rPr lang="en-US" sz="3600" dirty="0" smtClean="0"/>
              <a:t>I</a:t>
            </a:r>
            <a:r>
              <a:rPr lang="sk-SK" sz="3600" dirty="0" smtClean="0"/>
              <a:t>I.</a:t>
            </a:r>
            <a:endParaRPr lang="sk-SK" sz="3600" dirty="0"/>
          </a:p>
        </p:txBody>
      </p:sp>
      <p:sp>
        <p:nvSpPr>
          <p:cNvPr id="8" name="Obdĺžnik 7"/>
          <p:cNvSpPr/>
          <p:nvPr/>
        </p:nvSpPr>
        <p:spPr>
          <a:xfrm>
            <a:off x="2932669" y="107091"/>
            <a:ext cx="2660822" cy="1894702"/>
          </a:xfrm>
          <a:prstGeom prst="rect">
            <a:avLst/>
          </a:prstGeom>
          <a:solidFill>
            <a:srgbClr val="D9D9D9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3426940" y="1935608"/>
            <a:ext cx="180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Fant</a:t>
            </a:r>
            <a:r>
              <a:rPr lang="sk-SK" dirty="0" err="1" smtClean="0"/>
              <a:t>óm</a:t>
            </a:r>
            <a:r>
              <a:rPr lang="sk-SK" dirty="0" smtClean="0"/>
              <a:t> - </a:t>
            </a:r>
            <a:r>
              <a:rPr lang="sk-SK" dirty="0" err="1" smtClean="0"/>
              <a:t>templát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6624049" y="1925717"/>
            <a:ext cx="1575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GRATEr</a:t>
            </a:r>
            <a:r>
              <a:rPr lang="sk-SK" dirty="0" smtClean="0"/>
              <a:t> + LEHR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7079911" y="424838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LEHR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3931098" y="4248382"/>
            <a:ext cx="64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LEAP</a:t>
            </a:r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7079911" y="657927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MELP</a:t>
            </a:r>
            <a:endParaRPr lang="sk-SK" dirty="0"/>
          </a:p>
        </p:txBody>
      </p:sp>
      <p:sp>
        <p:nvSpPr>
          <p:cNvPr id="14" name="BlokTextu 13"/>
          <p:cNvSpPr txBox="1"/>
          <p:nvPr/>
        </p:nvSpPr>
        <p:spPr>
          <a:xfrm>
            <a:off x="3955812" y="657103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HE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070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681318"/>
              </p:ext>
            </p:extLst>
          </p:nvPr>
        </p:nvGraphicFramePr>
        <p:xfrm>
          <a:off x="4473145" y="3704215"/>
          <a:ext cx="4433587" cy="2763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CorelDRAW" r:id="rId3" imgW="8272821" imgH="5156730" progId="CorelDRAW.Graphic.11">
                  <p:embed/>
                </p:oleObj>
              </mc:Choice>
              <mc:Fallback>
                <p:oleObj name="CorelDRAW" r:id="rId3" imgW="8272821" imgH="5156730" progId="CorelDRAW.Graphic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3145" y="3704215"/>
                        <a:ext cx="4433587" cy="2763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326646" y="365127"/>
            <a:ext cx="7886700" cy="738744"/>
          </a:xfrm>
        </p:spPr>
        <p:txBody>
          <a:bodyPr>
            <a:normAutofit/>
          </a:bodyPr>
          <a:lstStyle/>
          <a:p>
            <a:r>
              <a:rPr lang="sk-SK" sz="3600" dirty="0" err="1" smtClean="0"/>
              <a:t>Scintimamografické</a:t>
            </a:r>
            <a:r>
              <a:rPr lang="sk-SK" sz="3600" dirty="0" smtClean="0"/>
              <a:t> fantómy (dynamické)</a:t>
            </a:r>
            <a:endParaRPr lang="sk-SK" sz="36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86165"/>
            <a:ext cx="3941312" cy="528149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145" y="1186165"/>
            <a:ext cx="3530652" cy="220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341457" y="1460723"/>
            <a:ext cx="81528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Prakticky neobmedzené rozlíšenie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(na úkor senzitivity)</a:t>
            </a:r>
          </a:p>
          <a:p>
            <a:endParaRPr lang="sk-SK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V terajšej klinickej verzii 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odpadá nutnosť výmeny </a:t>
            </a:r>
            <a:r>
              <a:rPr lang="sk-SK" b="1" dirty="0" err="1" smtClean="0">
                <a:solidFill>
                  <a:schemeClr val="accent6">
                    <a:lumMod val="50000"/>
                  </a:schemeClr>
                </a:solidFill>
              </a:rPr>
              <a:t>kolimátora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pri snímaní s </a:t>
            </a:r>
            <a:r>
              <a:rPr lang="sk-SK" dirty="0" err="1" smtClean="0">
                <a:solidFill>
                  <a:schemeClr val="accent6">
                    <a:lumMod val="50000"/>
                  </a:schemeClr>
                </a:solidFill>
              </a:rPr>
              <a:t>GRATErom</a:t>
            </a:r>
            <a:endParaRPr lang="sk-SK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V porovnaní s PINHOLE </a:t>
            </a:r>
            <a:r>
              <a:rPr lang="sk-SK" dirty="0" err="1" smtClean="0">
                <a:solidFill>
                  <a:schemeClr val="accent6">
                    <a:lumMod val="50000"/>
                  </a:schemeClr>
                </a:solidFill>
              </a:rPr>
              <a:t>kolimáciou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 err="1" smtClean="0">
                <a:solidFill>
                  <a:schemeClr val="accent6">
                    <a:lumMod val="50000"/>
                  </a:schemeClr>
                </a:solidFill>
              </a:rPr>
              <a:t>GRATEr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nedeformuje perspektívu a nestráca </a:t>
            </a:r>
          </a:p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senzitivitu so vzdialenosťou od objektu</a:t>
            </a:r>
          </a:p>
          <a:p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Umožňuje </a:t>
            </a:r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exotické kombinácie s novými typmi </a:t>
            </a:r>
            <a:r>
              <a:rPr lang="sk-SK" b="1" dirty="0" err="1" smtClean="0">
                <a:solidFill>
                  <a:schemeClr val="accent6">
                    <a:lumMod val="50000"/>
                  </a:schemeClr>
                </a:solidFill>
              </a:rPr>
              <a:t>kolimátorov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, ktoré bude možné</a:t>
            </a:r>
          </a:p>
          <a:p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ľahšie vyvíjať a aj jednoduchšie dostať do praxe</a:t>
            </a:r>
          </a:p>
          <a:p>
            <a:endParaRPr lang="sk-SK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„</a:t>
            </a:r>
            <a:r>
              <a:rPr lang="sk-SK" b="1" dirty="0" err="1">
                <a:solidFill>
                  <a:schemeClr val="accent6">
                    <a:lumMod val="50000"/>
                  </a:schemeClr>
                </a:solidFill>
              </a:rPr>
              <a:t>Digital</a:t>
            </a:r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accent6">
                    <a:lumMod val="50000"/>
                  </a:schemeClr>
                </a:solidFill>
              </a:rPr>
              <a:t>ready</a:t>
            </a:r>
            <a:r>
              <a:rPr lang="sk-SK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</a:p>
          <a:p>
            <a:endParaRPr lang="sk-SK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02042" y="314368"/>
            <a:ext cx="7886700" cy="771696"/>
          </a:xfrm>
        </p:spPr>
        <p:txBody>
          <a:bodyPr/>
          <a:lstStyle/>
          <a:p>
            <a:r>
              <a:rPr lang="sk-SK" dirty="0" smtClean="0"/>
              <a:t>Výhody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4567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02042" y="314368"/>
            <a:ext cx="7886700" cy="771696"/>
          </a:xfrm>
        </p:spPr>
        <p:txBody>
          <a:bodyPr/>
          <a:lstStyle/>
          <a:p>
            <a:r>
              <a:rPr lang="sk-SK" dirty="0" smtClean="0"/>
              <a:t>Nevýhody a limity</a:t>
            </a:r>
            <a:endParaRPr lang="sk-SK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787427"/>
              </p:ext>
            </p:extLst>
          </p:nvPr>
        </p:nvGraphicFramePr>
        <p:xfrm>
          <a:off x="5989182" y="2283815"/>
          <a:ext cx="3154818" cy="3407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CorelDRAW" r:id="rId3" imgW="6507503" imgH="7028370" progId="CorelDRAW.Graphic.11">
                  <p:embed/>
                </p:oleObj>
              </mc:Choice>
              <mc:Fallback>
                <p:oleObj name="CorelDRAW" r:id="rId3" imgW="6507503" imgH="7028370" progId="CorelDRAW.Graphic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89182" y="2283815"/>
                        <a:ext cx="3154818" cy="3407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5752968" y="700216"/>
            <a:ext cx="33228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 err="1" smtClean="0">
                <a:solidFill>
                  <a:srgbClr val="C00000"/>
                </a:solidFill>
              </a:rPr>
              <a:t>Moiré</a:t>
            </a:r>
            <a:r>
              <a:rPr lang="sk-SK" b="1" dirty="0" smtClean="0"/>
              <a:t> </a:t>
            </a:r>
            <a:r>
              <a:rPr lang="sk-SK" dirty="0" smtClean="0"/>
              <a:t>pri kombinácii s iným </a:t>
            </a:r>
          </a:p>
          <a:p>
            <a:pPr algn="ctr"/>
            <a:r>
              <a:rPr lang="sk-SK" dirty="0" err="1" smtClean="0"/>
              <a:t>kolimátorom</a:t>
            </a:r>
            <a:r>
              <a:rPr lang="sk-SK" dirty="0" smtClean="0"/>
              <a:t> (bez špeciálnej</a:t>
            </a:r>
          </a:p>
          <a:p>
            <a:pPr algn="ctr"/>
            <a:r>
              <a:rPr lang="sk-SK" dirty="0" smtClean="0"/>
              <a:t>kalibrácie) alebo vzdialenosti</a:t>
            </a:r>
          </a:p>
          <a:p>
            <a:pPr algn="ctr"/>
            <a:r>
              <a:rPr lang="sk-SK" dirty="0" smtClean="0"/>
              <a:t>dier menšej ako systémové</a:t>
            </a:r>
          </a:p>
          <a:p>
            <a:pPr algn="ctr"/>
            <a:r>
              <a:rPr lang="sk-SK" dirty="0" smtClean="0"/>
              <a:t>rozlíšenie sústavy pod </a:t>
            </a:r>
            <a:r>
              <a:rPr lang="sk-SK" dirty="0" err="1" smtClean="0"/>
              <a:t>GRATERom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261944" y="3235975"/>
            <a:ext cx="5203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>
                <a:solidFill>
                  <a:srgbClr val="C00000"/>
                </a:solidFill>
              </a:rPr>
              <a:t>Tradičná SPECT nahrávka</a:t>
            </a:r>
            <a:r>
              <a:rPr lang="sk-SK" dirty="0" smtClean="0"/>
              <a:t> je vďaka dlhému snímaniu</a:t>
            </a:r>
          </a:p>
          <a:p>
            <a:pPr algn="ctr"/>
            <a:r>
              <a:rPr lang="sk-SK" dirty="0" err="1" smtClean="0"/>
              <a:t>planárneho</a:t>
            </a:r>
            <a:r>
              <a:rPr lang="sk-SK" dirty="0" smtClean="0"/>
              <a:t> záznamu a vlastnému pohybu </a:t>
            </a:r>
            <a:r>
              <a:rPr lang="sk-SK" dirty="0" err="1" smtClean="0"/>
              <a:t>kolimátora</a:t>
            </a:r>
            <a:r>
              <a:rPr lang="sk-SK" dirty="0" smtClean="0"/>
              <a:t> </a:t>
            </a:r>
          </a:p>
          <a:p>
            <a:pPr algn="ctr"/>
            <a:r>
              <a:rPr lang="sk-SK" b="1" dirty="0" smtClean="0">
                <a:solidFill>
                  <a:srgbClr val="C00000"/>
                </a:solidFill>
              </a:rPr>
              <a:t>prakticky nerealizovateľná</a:t>
            </a:r>
            <a:endParaRPr lang="sk-SK" b="1" dirty="0">
              <a:solidFill>
                <a:srgbClr val="C00000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41457" y="1460723"/>
            <a:ext cx="46410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>
                <a:solidFill>
                  <a:srgbClr val="C00000"/>
                </a:solidFill>
              </a:rPr>
              <a:t>Nízka senzitivita</a:t>
            </a:r>
            <a:r>
              <a:rPr lang="sk-SK" b="1" dirty="0" smtClean="0"/>
              <a:t> </a:t>
            </a:r>
            <a:r>
              <a:rPr lang="sk-SK" dirty="0" smtClean="0"/>
              <a:t>znamená dlhšie trvajúce a tým</a:t>
            </a:r>
          </a:p>
          <a:p>
            <a:pPr algn="ctr"/>
            <a:r>
              <a:rPr lang="sk-SK" dirty="0" smtClean="0"/>
              <a:t>pádom horšie tolerované vyšetrenia s väčšou </a:t>
            </a:r>
          </a:p>
          <a:p>
            <a:pPr algn="ctr"/>
            <a:r>
              <a:rPr lang="sk-SK" dirty="0" smtClean="0"/>
              <a:t>pravdepodobnosťou pohybových artefaktov </a:t>
            </a:r>
          </a:p>
          <a:p>
            <a:pPr algn="ctr"/>
            <a:r>
              <a:rPr lang="sk-SK" dirty="0" smtClean="0"/>
              <a:t>alebo potrebu aplikovať vyššiu aktivitu </a:t>
            </a:r>
          </a:p>
          <a:p>
            <a:pPr algn="ctr"/>
            <a:r>
              <a:rPr lang="sk-SK" dirty="0" err="1" smtClean="0"/>
              <a:t>rádiofarmaka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122" y="4545400"/>
            <a:ext cx="3651035" cy="192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0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746</TotalTime>
  <Words>760</Words>
  <Application>Microsoft Office PowerPoint</Application>
  <PresentationFormat>Prezentácia na obrazovke (4:3)</PresentationFormat>
  <Paragraphs>156</Paragraphs>
  <Slides>31</Slides>
  <Notes>0</Notes>
  <HiddenSlides>0</HiddenSlides>
  <MMClips>5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Motív Office</vt:lpstr>
      <vt:lpstr>CorelDRAW</vt:lpstr>
      <vt:lpstr>Planárne jednofotónové zobrazovanie pomocou  zariadenia GRATEr - výhody, nevýhody, limity,  prvé fantómové a klinické obrazy</vt:lpstr>
      <vt:lpstr>Prezentácia programu PowerPoint</vt:lpstr>
      <vt:lpstr>Princíp a prvý vzorový výstup</vt:lpstr>
      <vt:lpstr>Prezentácia programu PowerPoint</vt:lpstr>
      <vt:lpstr>Fantómové merania I.</vt:lpstr>
      <vt:lpstr>Fantómové merania II.</vt:lpstr>
      <vt:lpstr>Scintimamografické fantómy (dynamické)</vt:lpstr>
      <vt:lpstr>Výhody</vt:lpstr>
      <vt:lpstr>Nevýhody a limity</vt:lpstr>
      <vt:lpstr>Klinické výstupy</vt:lpstr>
      <vt:lpstr>Klinické výstupy</vt:lpstr>
      <vt:lpstr>GRATEr – vývoj</vt:lpstr>
      <vt:lpstr>GRATEr – budúcnosť (aj paraklinická) </vt:lpstr>
      <vt:lpstr>Prezentácia programu PowerPoint</vt:lpstr>
      <vt:lpstr>„forward“ vs „inverse“ problém</vt:lpstr>
      <vt:lpstr>„forward“ problém</vt:lpstr>
      <vt:lpstr>„forward“ problém</vt:lpstr>
      <vt:lpstr>Dáta na validáciu</vt:lpstr>
      <vt:lpstr>Overenie spoľahlivosti inverzného riešenia (otázky/ciele validácie)</vt:lpstr>
      <vt:lpstr>Monte Carlo simulátor</vt:lpstr>
      <vt:lpstr>Monte Carlo simulátor</vt:lpstr>
      <vt:lpstr>Problémy MC simulácie 123I - spektrá</vt:lpstr>
      <vt:lpstr>Problémy MC simulácie 123I - PSF</vt:lpstr>
      <vt:lpstr>Problémy MC simulácie 123I – penetrácia sept</vt:lpstr>
      <vt:lpstr>Atenuácia v materiáli kolimátora</vt:lpstr>
      <vt:lpstr>Problémy MC simulácie – kvalita dát</vt:lpstr>
      <vt:lpstr>Problémy MC simulácie – množstvo dát</vt:lpstr>
      <vt:lpstr>Problémy MC simulácie – množstvo dát  (452 súborov na 1 planárnu projekciu)</vt:lpstr>
      <vt:lpstr>Prezentácia programu PowerPoint</vt:lpstr>
      <vt:lpstr>Prvé výsledky – Ide to   (hoci zatiaľ bez PSF)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Planárne jednofotónové zobrazovanie pomocou  zariadenia GRATEr - výhody, nevýhody, limity,  prvé fantómové a klinické obrazy</dc:title>
  <dc:creator>H Polacek</dc:creator>
  <cp:lastModifiedBy>H Polacek</cp:lastModifiedBy>
  <cp:revision>65</cp:revision>
  <dcterms:created xsi:type="dcterms:W3CDTF">2019-04-15T22:17:21Z</dcterms:created>
  <dcterms:modified xsi:type="dcterms:W3CDTF">2019-05-08T20:00:32Z</dcterms:modified>
</cp:coreProperties>
</file>